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Open Sans SemiBold"/>
      <p:regular r:id="rId28"/>
      <p:bold r:id="rId29"/>
      <p:italic r:id="rId30"/>
      <p:boldItalic r:id="rId31"/>
    </p:embeddedFont>
    <p:embeddedFont>
      <p:font typeface="Helvetica Neue"/>
      <p:regular r:id="rId32"/>
      <p:bold r:id="rId33"/>
      <p:italic r:id="rId34"/>
      <p:boldItalic r:id="rId35"/>
    </p:embeddedFont>
    <p:embeddedFont>
      <p:font typeface="Open Sans Light"/>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0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00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penSans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boldItalic.fntdata"/><Relationship Id="rId30" Type="http://schemas.openxmlformats.org/officeDocument/2006/relationships/font" Target="fonts/OpenSansSemiBold-italic.fntdata"/><Relationship Id="rId11" Type="http://schemas.openxmlformats.org/officeDocument/2006/relationships/slide" Target="slides/slide6.xml"/><Relationship Id="rId33" Type="http://schemas.openxmlformats.org/officeDocument/2006/relationships/font" Target="fonts/HelveticaNeue-bold.fntdata"/><Relationship Id="rId10" Type="http://schemas.openxmlformats.org/officeDocument/2006/relationships/slide" Target="slides/slide5.xml"/><Relationship Id="rId32" Type="http://schemas.openxmlformats.org/officeDocument/2006/relationships/font" Target="fonts/HelveticaNeue-regular.fntdata"/><Relationship Id="rId13" Type="http://schemas.openxmlformats.org/officeDocument/2006/relationships/slide" Target="slides/slide8.xml"/><Relationship Id="rId35" Type="http://schemas.openxmlformats.org/officeDocument/2006/relationships/font" Target="fonts/HelveticaNeue-boldItalic.fntdata"/><Relationship Id="rId12" Type="http://schemas.openxmlformats.org/officeDocument/2006/relationships/slide" Target="slides/slide7.xml"/><Relationship Id="rId34" Type="http://schemas.openxmlformats.org/officeDocument/2006/relationships/font" Target="fonts/HelveticaNeue-italic.fntdata"/><Relationship Id="rId15" Type="http://schemas.openxmlformats.org/officeDocument/2006/relationships/slide" Target="slides/slide10.xml"/><Relationship Id="rId37" Type="http://schemas.openxmlformats.org/officeDocument/2006/relationships/font" Target="fonts/OpenSansLight-bold.fntdata"/><Relationship Id="rId14" Type="http://schemas.openxmlformats.org/officeDocument/2006/relationships/slide" Target="slides/slide9.xml"/><Relationship Id="rId36" Type="http://schemas.openxmlformats.org/officeDocument/2006/relationships/font" Target="fonts/OpenSansLight-regular.fntdata"/><Relationship Id="rId17" Type="http://schemas.openxmlformats.org/officeDocument/2006/relationships/slide" Target="slides/slide12.xml"/><Relationship Id="rId39" Type="http://schemas.openxmlformats.org/officeDocument/2006/relationships/font" Target="fonts/OpenSansLight-boldItalic.fntdata"/><Relationship Id="rId16" Type="http://schemas.openxmlformats.org/officeDocument/2006/relationships/slide" Target="slides/slide11.xml"/><Relationship Id="rId38" Type="http://schemas.openxmlformats.org/officeDocument/2006/relationships/font" Target="fonts/OpenSans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JACKIE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6ff92654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ff92654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SPEAKER:  SIMONE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Now that you have been introduced to jean and walked through her journey, I would like to take you along our design process.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Our task of designing a solution to the problem became easier as our research revealed what ARE the MUST have features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A feature where the user can track her rehabilation progress</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Personalized exercise videos that she can easily follow</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Thirdly, a video chat feature where she can speak one-on-one with her pt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As Joanna previously mentioned, these features are already available amongst our competitors, but our entry into the market is adding that next level of personalization. Physical Therapy, as Jackie mentioned earlier, is incredibly personal, and we want our users to know that she can have that personal experience at home using Thera with her smartphone.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01e90df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01e90df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SPEAKER:  SIMONE</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Based on the insights we gathered from our user interviews, we decided we </a:t>
            </a:r>
            <a:r>
              <a:rPr b="1" lang="en" sz="1800">
                <a:solidFill>
                  <a:schemeClr val="dk1"/>
                </a:solidFill>
              </a:rPr>
              <a:t>must</a:t>
            </a:r>
            <a:r>
              <a:rPr lang="en" sz="1800">
                <a:solidFill>
                  <a:schemeClr val="dk1"/>
                </a:solidFill>
              </a:rPr>
              <a:t> include the following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Progress Tracker:</a:t>
            </a:r>
            <a:r>
              <a:rPr lang="en" sz="1800">
                <a:solidFill>
                  <a:schemeClr val="dk1"/>
                </a:solidFill>
              </a:rPr>
              <a:t> 4 out of 6 users had no idea if they were making any progress.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Personalized Exercise Videos:</a:t>
            </a:r>
            <a:r>
              <a:rPr lang="en" sz="1800">
                <a:solidFill>
                  <a:schemeClr val="dk1"/>
                </a:solidFill>
              </a:rPr>
              <a:t> 4 out of 6 users said they were given paper handouts of exercises to do at home, which they ended up not doing because they still did not know how to do the exercises.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Video Chat:</a:t>
            </a:r>
            <a:r>
              <a:rPr lang="en" sz="1800">
                <a:solidFill>
                  <a:schemeClr val="dk1"/>
                </a:solidFill>
              </a:rPr>
              <a:t> 4 out of 6 interviewees said they would like to have communicated more with their physical therapists outside of their session.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Create an Account:</a:t>
            </a:r>
            <a:r>
              <a:rPr lang="en" sz="1800">
                <a:solidFill>
                  <a:schemeClr val="dk1"/>
                </a:solidFill>
              </a:rPr>
              <a:t> so that people can have personalized exercise </a:t>
            </a:r>
            <a:endParaRPr b="1" sz="1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01e90df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01e90df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SPEAKER:  SIMONE</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Based on the insights we gathered from our user interviews, we decided we </a:t>
            </a:r>
            <a:r>
              <a:rPr b="1" lang="en" sz="1800">
                <a:solidFill>
                  <a:schemeClr val="dk1"/>
                </a:solidFill>
              </a:rPr>
              <a:t>must</a:t>
            </a:r>
            <a:r>
              <a:rPr lang="en" sz="1800">
                <a:solidFill>
                  <a:schemeClr val="dk1"/>
                </a:solidFill>
              </a:rPr>
              <a:t> include the following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Progress Tracker:</a:t>
            </a:r>
            <a:r>
              <a:rPr lang="en" sz="1800">
                <a:solidFill>
                  <a:schemeClr val="dk1"/>
                </a:solidFill>
              </a:rPr>
              <a:t> 4 out of 6 users had no idea if they were making any progress.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Personalized Exercise Videos:</a:t>
            </a:r>
            <a:r>
              <a:rPr lang="en" sz="1800">
                <a:solidFill>
                  <a:schemeClr val="dk1"/>
                </a:solidFill>
              </a:rPr>
              <a:t> 4 out of 6 users said they were given paper handouts of exercises to do at home, which they ended up not doing because they still did not know how to do the exercises.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Video Chat:</a:t>
            </a:r>
            <a:r>
              <a:rPr lang="en" sz="1800">
                <a:solidFill>
                  <a:schemeClr val="dk1"/>
                </a:solidFill>
              </a:rPr>
              <a:t> 4 out of 6 interviewees said they would like to have communicated more with their physical therapists outside of their session.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Create an Account:</a:t>
            </a:r>
            <a:r>
              <a:rPr lang="en" sz="1800">
                <a:solidFill>
                  <a:schemeClr val="dk1"/>
                </a:solidFill>
              </a:rPr>
              <a:t> so that people can have personalized exercise </a:t>
            </a:r>
            <a:endParaRPr b="1" sz="1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01e90df3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01e90df3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SPEAKER:  SIMONE</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Based on the insights we gathered from our user interviews, we decided we </a:t>
            </a:r>
            <a:r>
              <a:rPr b="1" lang="en" sz="1800">
                <a:solidFill>
                  <a:schemeClr val="dk1"/>
                </a:solidFill>
              </a:rPr>
              <a:t>must</a:t>
            </a:r>
            <a:r>
              <a:rPr lang="en" sz="1800">
                <a:solidFill>
                  <a:schemeClr val="dk1"/>
                </a:solidFill>
              </a:rPr>
              <a:t> include the following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Progress Tracker:</a:t>
            </a:r>
            <a:r>
              <a:rPr lang="en" sz="1800">
                <a:solidFill>
                  <a:schemeClr val="dk1"/>
                </a:solidFill>
              </a:rPr>
              <a:t> 4 out of 6 users had no idea if they were making any progress.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Personalized Exercise Videos:</a:t>
            </a:r>
            <a:r>
              <a:rPr lang="en" sz="1800">
                <a:solidFill>
                  <a:schemeClr val="dk1"/>
                </a:solidFill>
              </a:rPr>
              <a:t> 4 out of 6 users said they were given paper handouts of exercises to do at home, which they ended up not doing because they still did not know how to do the exercises.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Video Chat:</a:t>
            </a:r>
            <a:r>
              <a:rPr lang="en" sz="1800">
                <a:solidFill>
                  <a:schemeClr val="dk1"/>
                </a:solidFill>
              </a:rPr>
              <a:t> 4 out of 6 interviewees said they would like to have communicated more with their physical therapists outside of their session.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Create an Account:</a:t>
            </a:r>
            <a:r>
              <a:rPr lang="en" sz="1800">
                <a:solidFill>
                  <a:schemeClr val="dk1"/>
                </a:solidFill>
              </a:rPr>
              <a:t> so that people can have personalized exercise </a:t>
            </a:r>
            <a:endParaRPr b="1" sz="1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01e90df3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01e90df3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SPEAKER:  SIMONE</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rPr>
              <a:t>Based on the insights we gathered from our user interviews, we decided we </a:t>
            </a:r>
            <a:r>
              <a:rPr b="1" lang="en" sz="1800">
                <a:solidFill>
                  <a:schemeClr val="dk1"/>
                </a:solidFill>
              </a:rPr>
              <a:t>must</a:t>
            </a:r>
            <a:r>
              <a:rPr lang="en" sz="1800">
                <a:solidFill>
                  <a:schemeClr val="dk1"/>
                </a:solidFill>
              </a:rPr>
              <a:t> include the following features:</a:t>
            </a:r>
            <a:endParaRPr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Progress Tracker:</a:t>
            </a:r>
            <a:r>
              <a:rPr lang="en" sz="1800">
                <a:solidFill>
                  <a:schemeClr val="dk1"/>
                </a:solidFill>
              </a:rPr>
              <a:t> 4 out of 6 users had no idea if they were making any progress.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Personalized Exercise Videos:</a:t>
            </a:r>
            <a:r>
              <a:rPr lang="en" sz="1800">
                <a:solidFill>
                  <a:schemeClr val="dk1"/>
                </a:solidFill>
              </a:rPr>
              <a:t> 4 out of 6 users said they were given paper handouts of exercises to do at home, which they ended up not doing because they still did not know how to do the exercises.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Video Chat:</a:t>
            </a:r>
            <a:r>
              <a:rPr lang="en" sz="1800">
                <a:solidFill>
                  <a:schemeClr val="dk1"/>
                </a:solidFill>
              </a:rPr>
              <a:t> 4 out of 6 interviewees said they would like to have communicated more with their physical therapists outside of their session.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Create an Account:</a:t>
            </a:r>
            <a:r>
              <a:rPr lang="en" sz="1800">
                <a:solidFill>
                  <a:schemeClr val="dk1"/>
                </a:solidFill>
              </a:rPr>
              <a:t> so that people can have personalized exercise </a:t>
            </a:r>
            <a:endParaRPr b="1" sz="18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01e90df3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01e90df3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SPEAKER:  SIMONE</a:t>
            </a:r>
            <a:endParaRPr sz="1800">
              <a:solidFill>
                <a:schemeClr val="dk1"/>
              </a:solidFill>
            </a:endParaRPr>
          </a:p>
          <a:p>
            <a:pPr indent="0" lvl="0" marL="457200" rtl="0" algn="l">
              <a:lnSpc>
                <a:spcPct val="115000"/>
              </a:lnSpc>
              <a:spcBef>
                <a:spcPts val="1200"/>
              </a:spcBef>
              <a:spcAft>
                <a:spcPts val="1200"/>
              </a:spcAft>
              <a:buNone/>
            </a:pPr>
            <a:r>
              <a:rPr lang="en" sz="1800">
                <a:solidFill>
                  <a:schemeClr val="dk1"/>
                </a:solidFill>
              </a:rPr>
              <a:t>Im going to pass it on to my colleague Dwayne so he can walked  you through the mid-fidelity prototype and you can see how we have taken these designs to the next level.</a:t>
            </a:r>
            <a:endParaRPr b="1" sz="18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0126a425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0126a425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0126a49a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0126a49a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000022e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000022e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Dwayne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0126a42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0126a42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SPEAKER:  Dwayne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6fd13e16be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6fd13e16be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JACKIE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0126a42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126a42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0126a42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0126a42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000022e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000022e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000022e8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000022e8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01800fb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01800fb6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fd13e16b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fd13e16b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JACKIE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01800fb6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01800fb6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JOANNA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6f4a0626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f4a0626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JOANNA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01800fb6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01800fb6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JOANNA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All of our interviewees said they wanted a physical therapist to keep them accountable for performing exercises at home, so we put Thera in the left of the X-axis. And since many of our interviewees had a hard time following generic paper handouts of exercises to do at home, we wanted to make a physical therapy app that was unique to each user and placed Thera at the top of the Y-axis.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01800fb6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01800fb6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JOANNA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partnering with WebPT, Thera ensures the continuity of care for patients and physical therapists in and outside of the clinic.</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 Id="rId11" Type="http://schemas.openxmlformats.org/officeDocument/2006/relationships/image" Target="../media/image1.png"/><Relationship Id="rId10" Type="http://schemas.openxmlformats.org/officeDocument/2006/relationships/image" Target="../media/image6.png"/><Relationship Id="rId12"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008400" y="4690500"/>
            <a:ext cx="6135600" cy="4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pen Sans Light"/>
                <a:ea typeface="Open Sans Light"/>
                <a:cs typeface="Open Sans Light"/>
                <a:sym typeface="Open Sans Light"/>
              </a:rPr>
              <a:t>Joanna Choi | Dwayne McFarlane | Jackie Rider | Simone Tobias</a:t>
            </a:r>
            <a:endParaRPr sz="1600">
              <a:latin typeface="Open Sans Light"/>
              <a:ea typeface="Open Sans Light"/>
              <a:cs typeface="Open Sans Light"/>
              <a:sym typeface="Open Sans Light"/>
            </a:endParaRPr>
          </a:p>
        </p:txBody>
      </p:sp>
      <p:pic>
        <p:nvPicPr>
          <p:cNvPr id="55" name="Google Shape;55;p13"/>
          <p:cNvPicPr preferRelativeResize="0"/>
          <p:nvPr/>
        </p:nvPicPr>
        <p:blipFill>
          <a:blip r:embed="rId3">
            <a:alphaModFix/>
          </a:blip>
          <a:stretch>
            <a:fillRect/>
          </a:stretch>
        </p:blipFill>
        <p:spPr>
          <a:xfrm>
            <a:off x="577249" y="973134"/>
            <a:ext cx="1399140" cy="2179114"/>
          </a:xfrm>
          <a:prstGeom prst="rect">
            <a:avLst/>
          </a:prstGeom>
          <a:noFill/>
          <a:ln>
            <a:noFill/>
          </a:ln>
        </p:spPr>
      </p:pic>
      <p:pic>
        <p:nvPicPr>
          <p:cNvPr id="56" name="Google Shape;56;p13"/>
          <p:cNvPicPr preferRelativeResize="0"/>
          <p:nvPr/>
        </p:nvPicPr>
        <p:blipFill>
          <a:blip r:embed="rId4">
            <a:alphaModFix/>
          </a:blip>
          <a:stretch>
            <a:fillRect/>
          </a:stretch>
        </p:blipFill>
        <p:spPr>
          <a:xfrm>
            <a:off x="571500" y="961725"/>
            <a:ext cx="1410609" cy="2201932"/>
          </a:xfrm>
          <a:prstGeom prst="rect">
            <a:avLst/>
          </a:prstGeom>
          <a:noFill/>
          <a:ln>
            <a:noFill/>
          </a:ln>
        </p:spPr>
      </p:pic>
      <p:pic>
        <p:nvPicPr>
          <p:cNvPr id="57" name="Google Shape;57;p13"/>
          <p:cNvPicPr preferRelativeResize="0"/>
          <p:nvPr/>
        </p:nvPicPr>
        <p:blipFill>
          <a:blip r:embed="rId5">
            <a:alphaModFix/>
          </a:blip>
          <a:stretch>
            <a:fillRect/>
          </a:stretch>
        </p:blipFill>
        <p:spPr>
          <a:xfrm>
            <a:off x="2194273" y="967474"/>
            <a:ext cx="1433545" cy="2201932"/>
          </a:xfrm>
          <a:prstGeom prst="rect">
            <a:avLst/>
          </a:prstGeom>
          <a:noFill/>
          <a:ln>
            <a:noFill/>
          </a:ln>
        </p:spPr>
      </p:pic>
      <p:pic>
        <p:nvPicPr>
          <p:cNvPr id="58" name="Google Shape;58;p13"/>
          <p:cNvPicPr preferRelativeResize="0"/>
          <p:nvPr/>
        </p:nvPicPr>
        <p:blipFill>
          <a:blip r:embed="rId6">
            <a:alphaModFix/>
          </a:blip>
          <a:stretch>
            <a:fillRect/>
          </a:stretch>
        </p:blipFill>
        <p:spPr>
          <a:xfrm>
            <a:off x="2188554" y="967474"/>
            <a:ext cx="1445014" cy="2201932"/>
          </a:xfrm>
          <a:prstGeom prst="rect">
            <a:avLst/>
          </a:prstGeom>
          <a:noFill/>
          <a:ln>
            <a:noFill/>
          </a:ln>
        </p:spPr>
      </p:pic>
      <p:pic>
        <p:nvPicPr>
          <p:cNvPr id="59" name="Google Shape;59;p13"/>
          <p:cNvPicPr preferRelativeResize="0"/>
          <p:nvPr/>
        </p:nvPicPr>
        <p:blipFill>
          <a:blip r:embed="rId7">
            <a:alphaModFix/>
          </a:blip>
          <a:stretch>
            <a:fillRect/>
          </a:stretch>
        </p:blipFill>
        <p:spPr>
          <a:xfrm>
            <a:off x="3840028" y="1443413"/>
            <a:ext cx="1341798" cy="1720259"/>
          </a:xfrm>
          <a:prstGeom prst="rect">
            <a:avLst/>
          </a:prstGeom>
          <a:noFill/>
          <a:ln>
            <a:noFill/>
          </a:ln>
        </p:spPr>
      </p:pic>
      <p:pic>
        <p:nvPicPr>
          <p:cNvPr id="60" name="Google Shape;60;p13"/>
          <p:cNvPicPr preferRelativeResize="0"/>
          <p:nvPr/>
        </p:nvPicPr>
        <p:blipFill>
          <a:blip r:embed="rId8">
            <a:alphaModFix/>
          </a:blip>
          <a:stretch>
            <a:fillRect/>
          </a:stretch>
        </p:blipFill>
        <p:spPr>
          <a:xfrm>
            <a:off x="3840043" y="1443398"/>
            <a:ext cx="1353267" cy="1731728"/>
          </a:xfrm>
          <a:prstGeom prst="rect">
            <a:avLst/>
          </a:prstGeom>
          <a:noFill/>
          <a:ln>
            <a:noFill/>
          </a:ln>
        </p:spPr>
      </p:pic>
      <p:pic>
        <p:nvPicPr>
          <p:cNvPr id="61" name="Google Shape;61;p13"/>
          <p:cNvPicPr preferRelativeResize="0"/>
          <p:nvPr/>
        </p:nvPicPr>
        <p:blipFill>
          <a:blip r:embed="rId9">
            <a:alphaModFix/>
          </a:blip>
          <a:stretch>
            <a:fillRect/>
          </a:stretch>
        </p:blipFill>
        <p:spPr>
          <a:xfrm>
            <a:off x="5399771" y="1443413"/>
            <a:ext cx="1410609" cy="1728516"/>
          </a:xfrm>
          <a:prstGeom prst="rect">
            <a:avLst/>
          </a:prstGeom>
          <a:noFill/>
          <a:ln>
            <a:noFill/>
          </a:ln>
        </p:spPr>
      </p:pic>
      <p:pic>
        <p:nvPicPr>
          <p:cNvPr id="62" name="Google Shape;62;p13"/>
          <p:cNvPicPr preferRelativeResize="0"/>
          <p:nvPr/>
        </p:nvPicPr>
        <p:blipFill>
          <a:blip r:embed="rId10">
            <a:alphaModFix/>
          </a:blip>
          <a:stretch>
            <a:fillRect/>
          </a:stretch>
        </p:blipFill>
        <p:spPr>
          <a:xfrm>
            <a:off x="5399771" y="1444789"/>
            <a:ext cx="1409232" cy="1725751"/>
          </a:xfrm>
          <a:prstGeom prst="rect">
            <a:avLst/>
          </a:prstGeom>
          <a:noFill/>
          <a:ln>
            <a:noFill/>
          </a:ln>
        </p:spPr>
      </p:pic>
      <p:pic>
        <p:nvPicPr>
          <p:cNvPr id="63" name="Google Shape;63;p13"/>
          <p:cNvPicPr preferRelativeResize="0"/>
          <p:nvPr/>
        </p:nvPicPr>
        <p:blipFill>
          <a:blip r:embed="rId11">
            <a:alphaModFix/>
          </a:blip>
          <a:stretch>
            <a:fillRect/>
          </a:stretch>
        </p:blipFill>
        <p:spPr>
          <a:xfrm>
            <a:off x="7016840" y="1439274"/>
            <a:ext cx="1555660" cy="1728516"/>
          </a:xfrm>
          <a:prstGeom prst="rect">
            <a:avLst/>
          </a:prstGeom>
          <a:noFill/>
          <a:ln>
            <a:noFill/>
          </a:ln>
        </p:spPr>
      </p:pic>
      <p:pic>
        <p:nvPicPr>
          <p:cNvPr id="64" name="Google Shape;64;p13"/>
          <p:cNvPicPr preferRelativeResize="0"/>
          <p:nvPr/>
        </p:nvPicPr>
        <p:blipFill>
          <a:blip r:embed="rId12">
            <a:alphaModFix/>
          </a:blip>
          <a:stretch>
            <a:fillRect/>
          </a:stretch>
        </p:blipFill>
        <p:spPr>
          <a:xfrm>
            <a:off x="7016825" y="1439289"/>
            <a:ext cx="1550173" cy="17285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500"/>
                                        <p:tgtEl>
                                          <p:spTgt spid="56"/>
                                        </p:tgtEl>
                                      </p:cBhvr>
                                    </p:animEffect>
                                    <p:set>
                                      <p:cBhvr>
                                        <p:cTn dur="1" fill="hold">
                                          <p:stCondLst>
                                            <p:cond delay="1500"/>
                                          </p:stCondLst>
                                        </p:cTn>
                                        <p:tgtEl>
                                          <p:spTgt spid="56"/>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1500"/>
                                        <p:tgtEl>
                                          <p:spTgt spid="58"/>
                                        </p:tgtEl>
                                      </p:cBhvr>
                                    </p:animEffect>
                                    <p:set>
                                      <p:cBhvr>
                                        <p:cTn dur="1" fill="hold">
                                          <p:stCondLst>
                                            <p:cond delay="1500"/>
                                          </p:stCondLst>
                                        </p:cTn>
                                        <p:tgtEl>
                                          <p:spTgt spid="58"/>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500"/>
                                        <p:tgtEl>
                                          <p:spTgt spid="60"/>
                                        </p:tgtEl>
                                      </p:cBhvr>
                                    </p:animEffect>
                                    <p:set>
                                      <p:cBhvr>
                                        <p:cTn dur="1" fill="hold">
                                          <p:stCondLst>
                                            <p:cond delay="1500"/>
                                          </p:stCondLst>
                                        </p:cTn>
                                        <p:tgtEl>
                                          <p:spTgt spid="60"/>
                                        </p:tgtEl>
                                        <p:attrNameLst>
                                          <p:attrName>style.visibility</p:attrName>
                                        </p:attrNameLst>
                                      </p:cBhvr>
                                      <p:to>
                                        <p:strVal val="hidden"/>
                                      </p:to>
                                    </p:se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1000"/>
                                        <p:tgtEl>
                                          <p:spTgt spid="62"/>
                                        </p:tgtEl>
                                      </p:cBhvr>
                                    </p:animEffect>
                                    <p:set>
                                      <p:cBhvr>
                                        <p:cTn dur="1" fill="hold">
                                          <p:stCondLst>
                                            <p:cond delay="1000"/>
                                          </p:stCondLst>
                                        </p:cTn>
                                        <p:tgtEl>
                                          <p:spTgt spid="62"/>
                                        </p:tgtEl>
                                        <p:attrNameLst>
                                          <p:attrName>style.visibility</p:attrName>
                                        </p:attrNameLst>
                                      </p:cBhvr>
                                      <p:to>
                                        <p:strVal val="hidden"/>
                                      </p:to>
                                    </p:set>
                                  </p:childTnLst>
                                </p:cTn>
                              </p:par>
                            </p:childTnLst>
                          </p:cTn>
                        </p:par>
                        <p:par>
                          <p:cTn fill="hold">
                            <p:stCondLst>
                              <p:cond delay="5500"/>
                            </p:stCondLst>
                            <p:childTnLst>
                              <p:par>
                                <p:cTn fill="hold" nodeType="afterEffect" presetClass="exit" presetID="10" presetSubtype="0">
                                  <p:stCondLst>
                                    <p:cond delay="0"/>
                                  </p:stCondLst>
                                  <p:childTnLst>
                                    <p:animEffect filter="fade" transition="out">
                                      <p:cBhvr>
                                        <p:cTn dur="1500"/>
                                        <p:tgtEl>
                                          <p:spTgt spid="64"/>
                                        </p:tgtEl>
                                      </p:cBhvr>
                                    </p:animEffect>
                                    <p:set>
                                      <p:cBhvr>
                                        <p:cTn dur="1" fill="hold">
                                          <p:stCondLst>
                                            <p:cond delay="1500"/>
                                          </p:stCondLst>
                                        </p:cTn>
                                        <p:tgtEl>
                                          <p:spTgt spid="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mt="25000"/>
          </a:blip>
          <a:stretch>
            <a:fillRect/>
          </a:stretch>
        </p:blipFill>
        <p:spPr>
          <a:xfrm>
            <a:off x="0" y="0"/>
            <a:ext cx="9144001" cy="5143500"/>
          </a:xfrm>
          <a:prstGeom prst="rect">
            <a:avLst/>
          </a:prstGeom>
          <a:noFill/>
          <a:ln>
            <a:noFill/>
          </a:ln>
        </p:spPr>
      </p:pic>
      <p:pic>
        <p:nvPicPr>
          <p:cNvPr id="138" name="Google Shape;138;p22"/>
          <p:cNvPicPr preferRelativeResize="0"/>
          <p:nvPr/>
        </p:nvPicPr>
        <p:blipFill>
          <a:blip r:embed="rId4">
            <a:alphaModFix amt="90000"/>
          </a:blip>
          <a:stretch>
            <a:fillRect/>
          </a:stretch>
        </p:blipFill>
        <p:spPr>
          <a:xfrm>
            <a:off x="3580225" y="1331150"/>
            <a:ext cx="5060149" cy="2951775"/>
          </a:xfrm>
          <a:prstGeom prst="rect">
            <a:avLst/>
          </a:prstGeom>
          <a:noFill/>
          <a:ln>
            <a:noFill/>
          </a:ln>
        </p:spPr>
      </p:pic>
      <p:sp>
        <p:nvSpPr>
          <p:cNvPr id="139" name="Google Shape;139;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Design Studio | </a:t>
            </a:r>
            <a:r>
              <a:rPr lang="en" sz="2100">
                <a:solidFill>
                  <a:schemeClr val="accent3"/>
                </a:solidFill>
                <a:latin typeface="Open Sans Light"/>
                <a:ea typeface="Open Sans Light"/>
                <a:cs typeface="Open Sans Light"/>
                <a:sym typeface="Open Sans Light"/>
              </a:rPr>
              <a:t>DIVERGE  ➤ PITCH ➤  ITERATE  ➤ CONVERGE</a:t>
            </a:r>
            <a:endParaRPr sz="2100">
              <a:latin typeface="Open Sans Light"/>
              <a:ea typeface="Open Sans Light"/>
              <a:cs typeface="Open Sans Light"/>
              <a:sym typeface="Open Sans Light"/>
            </a:endParaRPr>
          </a:p>
        </p:txBody>
      </p:sp>
      <p:sp>
        <p:nvSpPr>
          <p:cNvPr id="140" name="Google Shape;140;p22"/>
          <p:cNvSpPr txBox="1"/>
          <p:nvPr/>
        </p:nvSpPr>
        <p:spPr>
          <a:xfrm>
            <a:off x="462150" y="1928675"/>
            <a:ext cx="3625800" cy="1620600"/>
          </a:xfrm>
          <a:prstGeom prst="rect">
            <a:avLst/>
          </a:prstGeom>
          <a:solidFill>
            <a:srgbClr val="3679B0">
              <a:alpha val="457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MUST</a:t>
            </a:r>
            <a:endParaRPr b="1" sz="2400">
              <a:solidFill>
                <a:srgbClr val="FFFFFF"/>
              </a:solidFill>
              <a:latin typeface="Open Sans"/>
              <a:ea typeface="Open Sans"/>
              <a:cs typeface="Open Sans"/>
              <a:sym typeface="Open Sans"/>
            </a:endParaRPr>
          </a:p>
        </p:txBody>
      </p:sp>
      <p:sp>
        <p:nvSpPr>
          <p:cNvPr id="141" name="Google Shape;141;p22"/>
          <p:cNvSpPr txBox="1"/>
          <p:nvPr/>
        </p:nvSpPr>
        <p:spPr>
          <a:xfrm>
            <a:off x="5664900" y="4633500"/>
            <a:ext cx="34791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Light"/>
                <a:ea typeface="Open Sans Light"/>
                <a:cs typeface="Open Sans Light"/>
                <a:sym typeface="Open Sans Light"/>
              </a:rPr>
              <a:t>Choi | McFarlane | Rider | Tobias</a:t>
            </a:r>
            <a:endParaRPr>
              <a:solidFill>
                <a:schemeClr val="dk2"/>
              </a:solidFill>
              <a:latin typeface="Open Sans Light"/>
              <a:ea typeface="Open Sans Light"/>
              <a:cs typeface="Open Sans Light"/>
              <a:sym typeface="Open Sans Light"/>
            </a:endParaRPr>
          </a:p>
        </p:txBody>
      </p:sp>
      <p:sp>
        <p:nvSpPr>
          <p:cNvPr id="142" name="Google Shape;142;p22"/>
          <p:cNvSpPr/>
          <p:nvPr/>
        </p:nvSpPr>
        <p:spPr>
          <a:xfrm>
            <a:off x="462150" y="2362725"/>
            <a:ext cx="3625800" cy="1047900"/>
          </a:xfrm>
          <a:prstGeom prst="rect">
            <a:avLst/>
          </a:prstGeom>
          <a:noFill/>
          <a:ln>
            <a:noFill/>
          </a:ln>
        </p:spPr>
        <p:txBody>
          <a:bodyPr anchorCtr="0" anchor="t" bIns="91425" lIns="91425" spcFirstLastPara="1" rIns="91425" wrap="square" tIns="91425">
            <a:noAutofit/>
          </a:bodyPr>
          <a:lstStyle/>
          <a:p>
            <a:pPr indent="-278892" lvl="0" marL="301752" rtl="0" algn="l">
              <a:spcBef>
                <a:spcPts val="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Progress Tracker</a:t>
            </a:r>
            <a:endParaRPr sz="1800">
              <a:solidFill>
                <a:srgbClr val="FFFFFF"/>
              </a:solidFill>
              <a:latin typeface="Open Sans"/>
              <a:ea typeface="Open Sans"/>
              <a:cs typeface="Open Sans"/>
              <a:sym typeface="Open Sans"/>
            </a:endParaRPr>
          </a:p>
          <a:p>
            <a:pPr indent="-278892" lvl="0" marL="301752" rtl="0" algn="l">
              <a:spcBef>
                <a:spcPts val="3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Personalized Exercise Videos</a:t>
            </a:r>
            <a:endParaRPr sz="1800">
              <a:solidFill>
                <a:srgbClr val="FFFFFF"/>
              </a:solidFill>
              <a:latin typeface="Open Sans"/>
              <a:ea typeface="Open Sans"/>
              <a:cs typeface="Open Sans"/>
              <a:sym typeface="Open Sans"/>
            </a:endParaRPr>
          </a:p>
          <a:p>
            <a:pPr indent="-278892" lvl="0" marL="301752" rtl="0" algn="l">
              <a:spcBef>
                <a:spcPts val="300"/>
              </a:spcBef>
              <a:spcAft>
                <a:spcPts val="300"/>
              </a:spcAft>
              <a:buClr>
                <a:srgbClr val="FFFFFF"/>
              </a:buClr>
              <a:buSzPts val="1800"/>
              <a:buFont typeface="Open Sans"/>
              <a:buChar char="●"/>
            </a:pPr>
            <a:r>
              <a:rPr lang="en" sz="1800">
                <a:solidFill>
                  <a:srgbClr val="FFFFFF"/>
                </a:solidFill>
                <a:latin typeface="Open Sans"/>
                <a:ea typeface="Open Sans"/>
                <a:cs typeface="Open Sans"/>
                <a:sym typeface="Open Sans"/>
              </a:rPr>
              <a:t>Video Chat</a:t>
            </a:r>
            <a:endParaRPr sz="18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2542144" y="979676"/>
            <a:ext cx="1908064" cy="3574899"/>
          </a:xfrm>
          <a:prstGeom prst="rect">
            <a:avLst/>
          </a:prstGeom>
          <a:noFill/>
          <a:ln>
            <a:noFill/>
          </a:ln>
        </p:spPr>
      </p:pic>
      <p:sp>
        <p:nvSpPr>
          <p:cNvPr id="148" name="Google Shape;148;p23"/>
          <p:cNvSpPr txBox="1"/>
          <p:nvPr/>
        </p:nvSpPr>
        <p:spPr>
          <a:xfrm>
            <a:off x="1204663" y="4592725"/>
            <a:ext cx="2473800" cy="4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200">
                <a:solidFill>
                  <a:schemeClr val="accent3"/>
                </a:solidFill>
                <a:latin typeface="Open Sans SemiBold"/>
                <a:ea typeface="Open Sans SemiBold"/>
                <a:cs typeface="Open Sans SemiBold"/>
                <a:sym typeface="Open Sans SemiBold"/>
              </a:rPr>
              <a:t>Design Ideas: Progress Tracker </a:t>
            </a:r>
            <a:endParaRPr sz="1200">
              <a:solidFill>
                <a:schemeClr val="accent3"/>
              </a:solidFill>
              <a:latin typeface="Open Sans SemiBold"/>
              <a:ea typeface="Open Sans SemiBold"/>
              <a:cs typeface="Open Sans SemiBold"/>
              <a:sym typeface="Open Sans SemiBold"/>
            </a:endParaRPr>
          </a:p>
        </p:txBody>
      </p:sp>
      <p:sp>
        <p:nvSpPr>
          <p:cNvPr id="149" name="Google Shape;149;p23"/>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Design Studio | </a:t>
            </a:r>
            <a:r>
              <a:rPr lang="en">
                <a:solidFill>
                  <a:schemeClr val="accent3"/>
                </a:solidFill>
                <a:latin typeface="Open Sans Light"/>
                <a:ea typeface="Open Sans Light"/>
                <a:cs typeface="Open Sans Light"/>
                <a:sym typeface="Open Sans Light"/>
              </a:rPr>
              <a:t>PROGRESS TRACKER</a:t>
            </a:r>
            <a:endParaRPr>
              <a:latin typeface="Open Sans Light"/>
              <a:ea typeface="Open Sans Light"/>
              <a:cs typeface="Open Sans Light"/>
              <a:sym typeface="Open Sans Light"/>
            </a:endParaRPr>
          </a:p>
        </p:txBody>
      </p:sp>
      <p:sp>
        <p:nvSpPr>
          <p:cNvPr id="150" name="Google Shape;150;p23"/>
          <p:cNvSpPr txBox="1"/>
          <p:nvPr/>
        </p:nvSpPr>
        <p:spPr>
          <a:xfrm>
            <a:off x="4726500" y="1270275"/>
            <a:ext cx="4105800" cy="29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Open Sans"/>
                <a:ea typeface="Open Sans"/>
                <a:cs typeface="Open Sans"/>
                <a:sym typeface="Open Sans"/>
              </a:rPr>
              <a:t>Design</a:t>
            </a:r>
            <a:endParaRPr b="1" sz="2800">
              <a:solidFill>
                <a:schemeClr val="accent3"/>
              </a:solidFill>
              <a:latin typeface="Open Sans"/>
              <a:ea typeface="Open Sans"/>
              <a:cs typeface="Open Sans"/>
              <a:sym typeface="Open Sans"/>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Must include </a:t>
            </a:r>
            <a:r>
              <a:rPr b="1" i="1" lang="en" sz="1800">
                <a:solidFill>
                  <a:schemeClr val="accent6"/>
                </a:solidFill>
                <a:latin typeface="Open Sans"/>
                <a:ea typeface="Open Sans"/>
                <a:cs typeface="Open Sans"/>
                <a:sym typeface="Open Sans"/>
              </a:rPr>
              <a:t>personal progress</a:t>
            </a:r>
            <a:r>
              <a:rPr lang="en" sz="1800">
                <a:solidFill>
                  <a:schemeClr val="accent3"/>
                </a:solidFill>
                <a:latin typeface="Open Sans SemiBold"/>
                <a:ea typeface="Open Sans SemiBold"/>
                <a:cs typeface="Open Sans SemiBold"/>
                <a:sym typeface="Open Sans SemiBold"/>
              </a:rPr>
              <a:t> </a:t>
            </a:r>
            <a:r>
              <a:rPr b="1" i="1" lang="en" sz="1800">
                <a:solidFill>
                  <a:schemeClr val="accent6"/>
                </a:solidFill>
                <a:latin typeface="Open Sans"/>
                <a:ea typeface="Open Sans"/>
                <a:cs typeface="Open Sans"/>
                <a:sym typeface="Open Sans"/>
              </a:rPr>
              <a:t>tracker</a:t>
            </a:r>
            <a:endParaRPr b="1" i="1" sz="1800">
              <a:solidFill>
                <a:schemeClr val="accent6"/>
              </a:solidFill>
              <a:latin typeface="Open Sans"/>
              <a:ea typeface="Open Sans"/>
              <a:cs typeface="Open Sans"/>
              <a:sym typeface="Open Sans"/>
            </a:endParaRPr>
          </a:p>
          <a:p>
            <a:pPr indent="0" lvl="0" marL="0" rtl="0" algn="l">
              <a:spcBef>
                <a:spcPts val="1200"/>
              </a:spcBef>
              <a:spcAft>
                <a:spcPts val="0"/>
              </a:spcAft>
              <a:buNone/>
            </a:pPr>
            <a:r>
              <a:rPr b="1" lang="en" sz="2800">
                <a:solidFill>
                  <a:schemeClr val="accent3"/>
                </a:solidFill>
                <a:latin typeface="Open Sans"/>
                <a:ea typeface="Open Sans"/>
                <a:cs typeface="Open Sans"/>
                <a:sym typeface="Open Sans"/>
              </a:rPr>
              <a:t>Data</a:t>
            </a:r>
            <a:endParaRPr>
              <a:solidFill>
                <a:schemeClr val="dk1"/>
              </a:solidFill>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4 out of 6 users had no idea if they were making any progress</a:t>
            </a:r>
            <a:endParaRPr sz="1800">
              <a:solidFill>
                <a:schemeClr val="accent3"/>
              </a:solidFill>
              <a:latin typeface="Open Sans SemiBold"/>
              <a:ea typeface="Open Sans SemiBold"/>
              <a:cs typeface="Open Sans SemiBold"/>
              <a:sym typeface="Open Sans SemiBold"/>
            </a:endParaRPr>
          </a:p>
          <a:p>
            <a:pPr indent="0" lvl="0" marL="0" rtl="0" algn="l">
              <a:lnSpc>
                <a:spcPct val="115000"/>
              </a:lnSpc>
              <a:spcBef>
                <a:spcPts val="1200"/>
              </a:spcBef>
              <a:spcAft>
                <a:spcPts val="0"/>
              </a:spcAft>
              <a:buNone/>
            </a:pPr>
            <a:r>
              <a:t/>
            </a:r>
            <a:endParaRPr sz="1800">
              <a:solidFill>
                <a:schemeClr val="accent3"/>
              </a:solidFill>
              <a:latin typeface="Open Sans SemiBold"/>
              <a:ea typeface="Open Sans SemiBold"/>
              <a:cs typeface="Open Sans SemiBold"/>
              <a:sym typeface="Open Sans SemiBold"/>
            </a:endParaRPr>
          </a:p>
          <a:p>
            <a:pPr indent="0" lvl="0" marL="0" rtl="0" algn="l">
              <a:spcBef>
                <a:spcPts val="1200"/>
              </a:spcBef>
              <a:spcAft>
                <a:spcPts val="0"/>
              </a:spcAft>
              <a:buNone/>
            </a:pPr>
            <a:r>
              <a:t/>
            </a:r>
            <a:endParaRPr sz="1800">
              <a:solidFill>
                <a:schemeClr val="accent3"/>
              </a:solidFill>
            </a:endParaRPr>
          </a:p>
        </p:txBody>
      </p:sp>
      <p:pic>
        <p:nvPicPr>
          <p:cNvPr id="151" name="Google Shape;151;p23"/>
          <p:cNvPicPr preferRelativeResize="0"/>
          <p:nvPr/>
        </p:nvPicPr>
        <p:blipFill>
          <a:blip r:embed="rId4">
            <a:alphaModFix/>
          </a:blip>
          <a:stretch>
            <a:fillRect/>
          </a:stretch>
        </p:blipFill>
        <p:spPr>
          <a:xfrm>
            <a:off x="394875" y="979676"/>
            <a:ext cx="1980426" cy="3574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2542144" y="979676"/>
            <a:ext cx="1908064" cy="3574899"/>
          </a:xfrm>
          <a:prstGeom prst="rect">
            <a:avLst/>
          </a:prstGeom>
          <a:noFill/>
          <a:ln>
            <a:noFill/>
          </a:ln>
        </p:spPr>
      </p:pic>
      <p:sp>
        <p:nvSpPr>
          <p:cNvPr id="157" name="Google Shape;157;p24"/>
          <p:cNvSpPr txBox="1"/>
          <p:nvPr/>
        </p:nvSpPr>
        <p:spPr>
          <a:xfrm>
            <a:off x="1204663" y="4592725"/>
            <a:ext cx="2473800" cy="4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200">
                <a:solidFill>
                  <a:schemeClr val="accent3"/>
                </a:solidFill>
                <a:latin typeface="Open Sans SemiBold"/>
                <a:ea typeface="Open Sans SemiBold"/>
                <a:cs typeface="Open Sans SemiBold"/>
                <a:sym typeface="Open Sans SemiBold"/>
              </a:rPr>
              <a:t>Design Ideas: Progress Tracker </a:t>
            </a:r>
            <a:endParaRPr sz="1200">
              <a:solidFill>
                <a:schemeClr val="accent3"/>
              </a:solidFill>
              <a:latin typeface="Open Sans SemiBold"/>
              <a:ea typeface="Open Sans SemiBold"/>
              <a:cs typeface="Open Sans SemiBold"/>
              <a:sym typeface="Open Sans SemiBold"/>
            </a:endParaRPr>
          </a:p>
        </p:txBody>
      </p:sp>
      <p:sp>
        <p:nvSpPr>
          <p:cNvPr id="158" name="Google Shape;158;p24"/>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Design Studio | </a:t>
            </a:r>
            <a:r>
              <a:rPr lang="en">
                <a:solidFill>
                  <a:schemeClr val="accent3"/>
                </a:solidFill>
                <a:latin typeface="Open Sans Light"/>
                <a:ea typeface="Open Sans Light"/>
                <a:cs typeface="Open Sans Light"/>
                <a:sym typeface="Open Sans Light"/>
              </a:rPr>
              <a:t>PROGRESS TRACKER</a:t>
            </a:r>
            <a:endParaRPr>
              <a:latin typeface="Open Sans Light"/>
              <a:ea typeface="Open Sans Light"/>
              <a:cs typeface="Open Sans Light"/>
              <a:sym typeface="Open Sans Light"/>
            </a:endParaRPr>
          </a:p>
        </p:txBody>
      </p:sp>
      <p:sp>
        <p:nvSpPr>
          <p:cNvPr id="159" name="Google Shape;159;p24"/>
          <p:cNvSpPr txBox="1"/>
          <p:nvPr/>
        </p:nvSpPr>
        <p:spPr>
          <a:xfrm>
            <a:off x="4726500" y="1270275"/>
            <a:ext cx="4105800" cy="29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Open Sans"/>
                <a:ea typeface="Open Sans"/>
                <a:cs typeface="Open Sans"/>
                <a:sym typeface="Open Sans"/>
              </a:rPr>
              <a:t>Design</a:t>
            </a:r>
            <a:endParaRPr b="1" sz="2800">
              <a:solidFill>
                <a:schemeClr val="accent3"/>
              </a:solidFill>
              <a:latin typeface="Open Sans"/>
              <a:ea typeface="Open Sans"/>
              <a:cs typeface="Open Sans"/>
              <a:sym typeface="Open Sans"/>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Must include </a:t>
            </a:r>
            <a:r>
              <a:rPr b="1" i="1" lang="en" sz="1800">
                <a:solidFill>
                  <a:schemeClr val="accent6"/>
                </a:solidFill>
                <a:latin typeface="Open Sans"/>
                <a:ea typeface="Open Sans"/>
                <a:cs typeface="Open Sans"/>
                <a:sym typeface="Open Sans"/>
              </a:rPr>
              <a:t>personal progress</a:t>
            </a:r>
            <a:r>
              <a:rPr lang="en" sz="1800">
                <a:solidFill>
                  <a:schemeClr val="accent3"/>
                </a:solidFill>
                <a:latin typeface="Open Sans SemiBold"/>
                <a:ea typeface="Open Sans SemiBold"/>
                <a:cs typeface="Open Sans SemiBold"/>
                <a:sym typeface="Open Sans SemiBold"/>
              </a:rPr>
              <a:t> </a:t>
            </a:r>
            <a:r>
              <a:rPr b="1" i="1" lang="en" sz="1800">
                <a:solidFill>
                  <a:schemeClr val="accent6"/>
                </a:solidFill>
                <a:latin typeface="Open Sans"/>
                <a:ea typeface="Open Sans"/>
                <a:cs typeface="Open Sans"/>
                <a:sym typeface="Open Sans"/>
              </a:rPr>
              <a:t>tracker</a:t>
            </a:r>
            <a:endParaRPr b="1" i="1" sz="1800">
              <a:solidFill>
                <a:schemeClr val="accent6"/>
              </a:solidFill>
              <a:latin typeface="Open Sans"/>
              <a:ea typeface="Open Sans"/>
              <a:cs typeface="Open Sans"/>
              <a:sym typeface="Open Sans"/>
            </a:endParaRPr>
          </a:p>
          <a:p>
            <a:pPr indent="0" lvl="0" marL="0" rtl="0" algn="l">
              <a:spcBef>
                <a:spcPts val="1200"/>
              </a:spcBef>
              <a:spcAft>
                <a:spcPts val="0"/>
              </a:spcAft>
              <a:buNone/>
            </a:pPr>
            <a:r>
              <a:rPr b="1" lang="en" sz="2800">
                <a:solidFill>
                  <a:schemeClr val="accent3"/>
                </a:solidFill>
                <a:latin typeface="Open Sans"/>
                <a:ea typeface="Open Sans"/>
                <a:cs typeface="Open Sans"/>
                <a:sym typeface="Open Sans"/>
              </a:rPr>
              <a:t>Data</a:t>
            </a:r>
            <a:endParaRPr>
              <a:solidFill>
                <a:schemeClr val="dk1"/>
              </a:solidFill>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4 out of 6 users had no idea if they were making any progress</a:t>
            </a:r>
            <a:endParaRPr sz="1800">
              <a:solidFill>
                <a:schemeClr val="accent3"/>
              </a:solidFill>
              <a:latin typeface="Open Sans SemiBold"/>
              <a:ea typeface="Open Sans SemiBold"/>
              <a:cs typeface="Open Sans SemiBold"/>
              <a:sym typeface="Open Sans SemiBold"/>
            </a:endParaRPr>
          </a:p>
          <a:p>
            <a:pPr indent="0" lvl="0" marL="0" rtl="0" algn="l">
              <a:lnSpc>
                <a:spcPct val="115000"/>
              </a:lnSpc>
              <a:spcBef>
                <a:spcPts val="1200"/>
              </a:spcBef>
              <a:spcAft>
                <a:spcPts val="0"/>
              </a:spcAft>
              <a:buNone/>
            </a:pPr>
            <a:r>
              <a:t/>
            </a:r>
            <a:endParaRPr sz="1800">
              <a:solidFill>
                <a:schemeClr val="accent3"/>
              </a:solidFill>
              <a:latin typeface="Open Sans SemiBold"/>
              <a:ea typeface="Open Sans SemiBold"/>
              <a:cs typeface="Open Sans SemiBold"/>
              <a:sym typeface="Open Sans SemiBold"/>
            </a:endParaRPr>
          </a:p>
          <a:p>
            <a:pPr indent="0" lvl="0" marL="0" rtl="0" algn="l">
              <a:spcBef>
                <a:spcPts val="1200"/>
              </a:spcBef>
              <a:spcAft>
                <a:spcPts val="0"/>
              </a:spcAft>
              <a:buNone/>
            </a:pPr>
            <a:r>
              <a:t/>
            </a:r>
            <a:endParaRPr sz="1800">
              <a:solidFill>
                <a:schemeClr val="accent3"/>
              </a:solidFill>
            </a:endParaRPr>
          </a:p>
        </p:txBody>
      </p:sp>
      <p:sp>
        <p:nvSpPr>
          <p:cNvPr id="160" name="Google Shape;160;p24"/>
          <p:cNvSpPr txBox="1"/>
          <p:nvPr/>
        </p:nvSpPr>
        <p:spPr>
          <a:xfrm>
            <a:off x="478975" y="1731450"/>
            <a:ext cx="19269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accent6"/>
                </a:solidFill>
                <a:latin typeface="Open Sans"/>
                <a:ea typeface="Open Sans"/>
                <a:cs typeface="Open Sans"/>
                <a:sym typeface="Open Sans"/>
              </a:rPr>
              <a:t>I couldn’t follow my progress at home</a:t>
            </a:r>
            <a:endParaRPr b="1" i="1" sz="1800">
              <a:solidFill>
                <a:schemeClr val="accent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5"/>
          <p:cNvPicPr preferRelativeResize="0"/>
          <p:nvPr/>
        </p:nvPicPr>
        <p:blipFill>
          <a:blip r:embed="rId3">
            <a:alphaModFix/>
          </a:blip>
          <a:stretch>
            <a:fillRect/>
          </a:stretch>
        </p:blipFill>
        <p:spPr>
          <a:xfrm>
            <a:off x="2560469" y="979475"/>
            <a:ext cx="2011432" cy="3575305"/>
          </a:xfrm>
          <a:prstGeom prst="rect">
            <a:avLst/>
          </a:prstGeom>
          <a:noFill/>
          <a:ln>
            <a:noFill/>
          </a:ln>
        </p:spPr>
      </p:pic>
      <p:sp>
        <p:nvSpPr>
          <p:cNvPr id="166" name="Google Shape;166;p25"/>
          <p:cNvSpPr txBox="1"/>
          <p:nvPr/>
        </p:nvSpPr>
        <p:spPr>
          <a:xfrm>
            <a:off x="1723888" y="4592725"/>
            <a:ext cx="3684600" cy="4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200">
                <a:solidFill>
                  <a:schemeClr val="accent3"/>
                </a:solidFill>
                <a:latin typeface="Open Sans SemiBold"/>
                <a:ea typeface="Open Sans SemiBold"/>
                <a:cs typeface="Open Sans SemiBold"/>
                <a:sym typeface="Open Sans SemiBold"/>
              </a:rPr>
              <a:t>Design Ideas: Personal Exercise Video Library</a:t>
            </a:r>
            <a:endParaRPr sz="1200">
              <a:solidFill>
                <a:schemeClr val="accent3"/>
              </a:solidFill>
              <a:latin typeface="Open Sans SemiBold"/>
              <a:ea typeface="Open Sans SemiBold"/>
              <a:cs typeface="Open Sans SemiBold"/>
              <a:sym typeface="Open Sans SemiBold"/>
            </a:endParaRPr>
          </a:p>
        </p:txBody>
      </p:sp>
      <p:sp>
        <p:nvSpPr>
          <p:cNvPr id="167" name="Google Shape;167;p25"/>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Design Studio | </a:t>
            </a:r>
            <a:r>
              <a:rPr lang="en">
                <a:solidFill>
                  <a:schemeClr val="accent3"/>
                </a:solidFill>
                <a:latin typeface="Open Sans Light"/>
                <a:ea typeface="Open Sans Light"/>
                <a:cs typeface="Open Sans Light"/>
                <a:sym typeface="Open Sans Light"/>
              </a:rPr>
              <a:t>PERSONAL EXERCISE VIDEOS </a:t>
            </a:r>
            <a:endParaRPr>
              <a:latin typeface="Open Sans Light"/>
              <a:ea typeface="Open Sans Light"/>
              <a:cs typeface="Open Sans Light"/>
              <a:sym typeface="Open Sans Light"/>
            </a:endParaRPr>
          </a:p>
        </p:txBody>
      </p:sp>
      <p:sp>
        <p:nvSpPr>
          <p:cNvPr id="168" name="Google Shape;168;p25"/>
          <p:cNvSpPr txBox="1"/>
          <p:nvPr/>
        </p:nvSpPr>
        <p:spPr>
          <a:xfrm>
            <a:off x="4726500" y="1124925"/>
            <a:ext cx="4105800" cy="3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Open Sans"/>
                <a:ea typeface="Open Sans"/>
                <a:cs typeface="Open Sans"/>
                <a:sym typeface="Open Sans"/>
              </a:rPr>
              <a:t>Design</a:t>
            </a:r>
            <a:endParaRPr b="1" sz="2800">
              <a:solidFill>
                <a:schemeClr val="accent3"/>
              </a:solidFill>
              <a:latin typeface="Open Sans"/>
              <a:ea typeface="Open Sans"/>
              <a:cs typeface="Open Sans"/>
              <a:sym typeface="Open Sans"/>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Must create easy to follow </a:t>
            </a:r>
            <a:r>
              <a:rPr b="1" i="1" lang="en" sz="1800">
                <a:solidFill>
                  <a:schemeClr val="accent6"/>
                </a:solidFill>
                <a:latin typeface="Open Sans"/>
                <a:ea typeface="Open Sans"/>
                <a:cs typeface="Open Sans"/>
                <a:sym typeface="Open Sans"/>
              </a:rPr>
              <a:t>personal exercise videos</a:t>
            </a:r>
            <a:endParaRPr b="1" i="1" sz="1800">
              <a:solidFill>
                <a:schemeClr val="accent6"/>
              </a:solidFill>
              <a:latin typeface="Open Sans"/>
              <a:ea typeface="Open Sans"/>
              <a:cs typeface="Open Sans"/>
              <a:sym typeface="Open Sans"/>
            </a:endParaRPr>
          </a:p>
          <a:p>
            <a:pPr indent="0" lvl="0" marL="0" rtl="0" algn="l">
              <a:spcBef>
                <a:spcPts val="1200"/>
              </a:spcBef>
              <a:spcAft>
                <a:spcPts val="0"/>
              </a:spcAft>
              <a:buNone/>
            </a:pPr>
            <a:r>
              <a:rPr b="1" lang="en" sz="2800">
                <a:solidFill>
                  <a:schemeClr val="accent3"/>
                </a:solidFill>
                <a:latin typeface="Open Sans"/>
                <a:ea typeface="Open Sans"/>
                <a:cs typeface="Open Sans"/>
                <a:sym typeface="Open Sans"/>
              </a:rPr>
              <a:t>Data</a:t>
            </a:r>
            <a:endParaRPr>
              <a:solidFill>
                <a:schemeClr val="dk1"/>
              </a:solidFill>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4 out of 6 users said they were given hard to follow/confusing  paper handouts of  home exercises </a:t>
            </a:r>
            <a:endParaRPr sz="1800">
              <a:solidFill>
                <a:schemeClr val="accent3"/>
              </a:solidFill>
            </a:endParaRPr>
          </a:p>
          <a:p>
            <a:pPr indent="0" lvl="0" marL="457200" rtl="0" algn="l">
              <a:lnSpc>
                <a:spcPct val="115000"/>
              </a:lnSpc>
              <a:spcBef>
                <a:spcPts val="1200"/>
              </a:spcBef>
              <a:spcAft>
                <a:spcPts val="0"/>
              </a:spcAft>
              <a:buNone/>
            </a:pPr>
            <a:r>
              <a:t/>
            </a:r>
            <a:endParaRPr b="1" sz="2800">
              <a:solidFill>
                <a:schemeClr val="accent3"/>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800">
              <a:solidFill>
                <a:schemeClr val="accent3"/>
              </a:solidFill>
              <a:latin typeface="Open Sans SemiBold"/>
              <a:ea typeface="Open Sans SemiBold"/>
              <a:cs typeface="Open Sans SemiBold"/>
              <a:sym typeface="Open Sans SemiBold"/>
            </a:endParaRPr>
          </a:p>
          <a:p>
            <a:pPr indent="0" lvl="0" marL="0" rtl="0" algn="l">
              <a:spcBef>
                <a:spcPts val="1200"/>
              </a:spcBef>
              <a:spcAft>
                <a:spcPts val="0"/>
              </a:spcAft>
              <a:buNone/>
            </a:pPr>
            <a:r>
              <a:t/>
            </a:r>
            <a:endParaRPr sz="1800">
              <a:solidFill>
                <a:schemeClr val="accent3"/>
              </a:solidFill>
            </a:endParaRPr>
          </a:p>
        </p:txBody>
      </p:sp>
      <p:sp>
        <p:nvSpPr>
          <p:cNvPr id="169" name="Google Shape;169;p25"/>
          <p:cNvSpPr txBox="1"/>
          <p:nvPr/>
        </p:nvSpPr>
        <p:spPr>
          <a:xfrm>
            <a:off x="478975" y="1731450"/>
            <a:ext cx="19269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chemeClr val="accent6"/>
                </a:solidFill>
                <a:latin typeface="Open Sans"/>
                <a:ea typeface="Open Sans"/>
                <a:cs typeface="Open Sans"/>
                <a:sym typeface="Open Sans"/>
              </a:rPr>
              <a:t>“</a:t>
            </a:r>
            <a:r>
              <a:rPr b="1" i="1" lang="en" sz="1800">
                <a:solidFill>
                  <a:schemeClr val="accent6"/>
                </a:solidFill>
                <a:latin typeface="Open Sans"/>
                <a:ea typeface="Open Sans"/>
                <a:cs typeface="Open Sans"/>
                <a:sym typeface="Open Sans"/>
              </a:rPr>
              <a:t>I was unsure if I was doing them correctly, so I stopped the exercises and didn’t improve.”</a:t>
            </a:r>
            <a:endParaRPr b="1" i="1" sz="1800">
              <a:solidFill>
                <a:schemeClr val="accent6"/>
              </a:solidFill>
            </a:endParaRPr>
          </a:p>
          <a:p>
            <a:pPr indent="0" lvl="0" marL="0" rtl="0" algn="l">
              <a:spcBef>
                <a:spcPts val="0"/>
              </a:spcBef>
              <a:spcAft>
                <a:spcPts val="0"/>
              </a:spcAft>
              <a:buNone/>
            </a:pPr>
            <a:r>
              <a:rPr b="1" i="1" lang="en" sz="1200">
                <a:solidFill>
                  <a:schemeClr val="accent6"/>
                </a:solidFill>
                <a:latin typeface="Open Sans"/>
                <a:ea typeface="Open Sans"/>
                <a:cs typeface="Open Sans"/>
                <a:sym typeface="Open Sans"/>
              </a:rPr>
              <a:t>-User Quote</a:t>
            </a:r>
            <a:endParaRPr b="1" i="1" sz="1200">
              <a:solidFill>
                <a:schemeClr val="accent6"/>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nvSpPr>
        <p:spPr>
          <a:xfrm>
            <a:off x="1204676" y="4592725"/>
            <a:ext cx="2704800" cy="4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200">
                <a:solidFill>
                  <a:schemeClr val="accent3"/>
                </a:solidFill>
                <a:latin typeface="Open Sans SemiBold"/>
                <a:ea typeface="Open Sans SemiBold"/>
                <a:cs typeface="Open Sans SemiBold"/>
                <a:sym typeface="Open Sans SemiBold"/>
              </a:rPr>
              <a:t>Design Ideas: Video Chat Feature</a:t>
            </a:r>
            <a:endParaRPr sz="1200">
              <a:solidFill>
                <a:schemeClr val="accent3"/>
              </a:solidFill>
              <a:latin typeface="Open Sans SemiBold"/>
              <a:ea typeface="Open Sans SemiBold"/>
              <a:cs typeface="Open Sans SemiBold"/>
              <a:sym typeface="Open Sans SemiBold"/>
            </a:endParaRPr>
          </a:p>
        </p:txBody>
      </p:sp>
      <p:sp>
        <p:nvSpPr>
          <p:cNvPr id="175" name="Google Shape;175;p26"/>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Design Studio | </a:t>
            </a:r>
            <a:r>
              <a:rPr lang="en">
                <a:solidFill>
                  <a:schemeClr val="accent3"/>
                </a:solidFill>
                <a:latin typeface="Open Sans Light"/>
                <a:ea typeface="Open Sans Light"/>
                <a:cs typeface="Open Sans Light"/>
                <a:sym typeface="Open Sans Light"/>
              </a:rPr>
              <a:t>VIDEO CHAT</a:t>
            </a:r>
            <a:endParaRPr>
              <a:latin typeface="Open Sans Light"/>
              <a:ea typeface="Open Sans Light"/>
              <a:cs typeface="Open Sans Light"/>
              <a:sym typeface="Open Sans Light"/>
            </a:endParaRPr>
          </a:p>
        </p:txBody>
      </p:sp>
      <p:sp>
        <p:nvSpPr>
          <p:cNvPr id="176" name="Google Shape;176;p26"/>
          <p:cNvSpPr txBox="1"/>
          <p:nvPr/>
        </p:nvSpPr>
        <p:spPr>
          <a:xfrm>
            <a:off x="4726500" y="979725"/>
            <a:ext cx="4105800" cy="3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Open Sans"/>
                <a:ea typeface="Open Sans"/>
                <a:cs typeface="Open Sans"/>
                <a:sym typeface="Open Sans"/>
              </a:rPr>
              <a:t>Design</a:t>
            </a:r>
            <a:endParaRPr b="1" sz="2800">
              <a:solidFill>
                <a:schemeClr val="accent3"/>
              </a:solidFill>
              <a:latin typeface="Open Sans"/>
              <a:ea typeface="Open Sans"/>
              <a:cs typeface="Open Sans"/>
              <a:sym typeface="Open Sans"/>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Must be able to </a:t>
            </a:r>
            <a:r>
              <a:rPr b="1" i="1" lang="en" sz="1800">
                <a:solidFill>
                  <a:schemeClr val="accent6"/>
                </a:solidFill>
                <a:latin typeface="Open Sans"/>
                <a:ea typeface="Open Sans"/>
                <a:cs typeface="Open Sans"/>
                <a:sym typeface="Open Sans"/>
              </a:rPr>
              <a:t>video chat </a:t>
            </a:r>
            <a:r>
              <a:rPr lang="en" sz="1800">
                <a:solidFill>
                  <a:schemeClr val="accent3"/>
                </a:solidFill>
                <a:latin typeface="Open Sans SemiBold"/>
                <a:ea typeface="Open Sans SemiBold"/>
                <a:cs typeface="Open Sans SemiBold"/>
                <a:sym typeface="Open Sans SemiBold"/>
              </a:rPr>
              <a:t>or communicate one-on-one with PT </a:t>
            </a:r>
            <a:endParaRPr sz="1800">
              <a:solidFill>
                <a:schemeClr val="accent3"/>
              </a:solidFill>
              <a:latin typeface="Open Sans SemiBold"/>
              <a:ea typeface="Open Sans SemiBold"/>
              <a:cs typeface="Open Sans SemiBold"/>
              <a:sym typeface="Open Sans SemiBold"/>
            </a:endParaRPr>
          </a:p>
          <a:p>
            <a:pPr indent="0" lvl="0" marL="0" rtl="0" algn="l">
              <a:spcBef>
                <a:spcPts val="1200"/>
              </a:spcBef>
              <a:spcAft>
                <a:spcPts val="0"/>
              </a:spcAft>
              <a:buNone/>
            </a:pPr>
            <a:r>
              <a:rPr b="1" lang="en" sz="2800">
                <a:solidFill>
                  <a:schemeClr val="accent3"/>
                </a:solidFill>
                <a:latin typeface="Open Sans"/>
                <a:ea typeface="Open Sans"/>
                <a:cs typeface="Open Sans"/>
                <a:sym typeface="Open Sans"/>
              </a:rPr>
              <a:t>Data</a:t>
            </a:r>
            <a:endParaRPr>
              <a:solidFill>
                <a:schemeClr val="dk1"/>
              </a:solidFill>
            </a:endParaRPr>
          </a:p>
          <a:p>
            <a:pPr indent="-342900" lvl="0" marL="457200" rtl="0" algn="l">
              <a:lnSpc>
                <a:spcPct val="115000"/>
              </a:lnSpc>
              <a:spcBef>
                <a:spcPts val="1200"/>
              </a:spcBef>
              <a:spcAft>
                <a:spcPts val="0"/>
              </a:spcAft>
              <a:buClr>
                <a:schemeClr val="accent3"/>
              </a:buClr>
              <a:buSzPts val="1800"/>
              <a:buFont typeface="Open Sans SemiBold"/>
              <a:buChar char="●"/>
            </a:pPr>
            <a:r>
              <a:rPr lang="en" sz="1800">
                <a:solidFill>
                  <a:schemeClr val="accent3"/>
                </a:solidFill>
                <a:latin typeface="Open Sans SemiBold"/>
                <a:ea typeface="Open Sans SemiBold"/>
                <a:cs typeface="Open Sans SemiBold"/>
                <a:sym typeface="Open Sans SemiBold"/>
              </a:rPr>
              <a:t>4 out of 6 interviewees said they would like more communication with their PT outside the clinic visits.</a:t>
            </a:r>
            <a:endParaRPr sz="1800">
              <a:solidFill>
                <a:schemeClr val="accent3"/>
              </a:solidFill>
              <a:latin typeface="Open Sans SemiBold"/>
              <a:ea typeface="Open Sans SemiBold"/>
              <a:cs typeface="Open Sans SemiBold"/>
              <a:sym typeface="Open Sans SemiBold"/>
            </a:endParaRPr>
          </a:p>
          <a:p>
            <a:pPr indent="0" lvl="0" marL="0" rtl="0" algn="l">
              <a:lnSpc>
                <a:spcPct val="115000"/>
              </a:lnSpc>
              <a:spcBef>
                <a:spcPts val="1200"/>
              </a:spcBef>
              <a:spcAft>
                <a:spcPts val="0"/>
              </a:spcAft>
              <a:buNone/>
            </a:pPr>
            <a:r>
              <a:t/>
            </a:r>
            <a:endParaRPr sz="1800">
              <a:solidFill>
                <a:schemeClr val="accent3"/>
              </a:solidFill>
              <a:latin typeface="Open Sans SemiBold"/>
              <a:ea typeface="Open Sans SemiBold"/>
              <a:cs typeface="Open Sans SemiBold"/>
              <a:sym typeface="Open Sans SemiBold"/>
            </a:endParaRPr>
          </a:p>
          <a:p>
            <a:pPr indent="0" lvl="0" marL="0" rtl="0" algn="l">
              <a:spcBef>
                <a:spcPts val="1200"/>
              </a:spcBef>
              <a:spcAft>
                <a:spcPts val="0"/>
              </a:spcAft>
              <a:buNone/>
            </a:pPr>
            <a:r>
              <a:t/>
            </a:r>
            <a:endParaRPr sz="1800">
              <a:solidFill>
                <a:schemeClr val="accent3"/>
              </a:solidFill>
            </a:endParaRPr>
          </a:p>
        </p:txBody>
      </p:sp>
      <p:pic>
        <p:nvPicPr>
          <p:cNvPr id="177" name="Google Shape;177;p26"/>
          <p:cNvPicPr preferRelativeResize="0"/>
          <p:nvPr/>
        </p:nvPicPr>
        <p:blipFill>
          <a:blip r:embed="rId3">
            <a:alphaModFix/>
          </a:blip>
          <a:stretch>
            <a:fillRect/>
          </a:stretch>
        </p:blipFill>
        <p:spPr>
          <a:xfrm>
            <a:off x="2425025" y="979475"/>
            <a:ext cx="1946751" cy="3575304"/>
          </a:xfrm>
          <a:prstGeom prst="rect">
            <a:avLst/>
          </a:prstGeom>
          <a:noFill/>
          <a:ln>
            <a:noFill/>
          </a:ln>
        </p:spPr>
      </p:pic>
      <p:pic>
        <p:nvPicPr>
          <p:cNvPr id="178" name="Google Shape;178;p26"/>
          <p:cNvPicPr preferRelativeResize="0"/>
          <p:nvPr/>
        </p:nvPicPr>
        <p:blipFill>
          <a:blip r:embed="rId4">
            <a:alphaModFix/>
          </a:blip>
          <a:stretch>
            <a:fillRect/>
          </a:stretch>
        </p:blipFill>
        <p:spPr>
          <a:xfrm>
            <a:off x="391560" y="979725"/>
            <a:ext cx="1898765" cy="3574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450325" y="979675"/>
            <a:ext cx="1980424" cy="3575305"/>
          </a:xfrm>
          <a:prstGeom prst="rect">
            <a:avLst/>
          </a:prstGeom>
          <a:noFill/>
          <a:ln>
            <a:noFill/>
          </a:ln>
        </p:spPr>
      </p:pic>
      <p:sp>
        <p:nvSpPr>
          <p:cNvPr id="184" name="Google Shape;184;p27"/>
          <p:cNvSpPr txBox="1"/>
          <p:nvPr/>
        </p:nvSpPr>
        <p:spPr>
          <a:xfrm>
            <a:off x="1204663" y="4592725"/>
            <a:ext cx="2473800" cy="44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200">
                <a:solidFill>
                  <a:schemeClr val="accent3"/>
                </a:solidFill>
                <a:latin typeface="Open Sans SemiBold"/>
                <a:ea typeface="Open Sans SemiBold"/>
                <a:cs typeface="Open Sans SemiBold"/>
                <a:sym typeface="Open Sans SemiBold"/>
              </a:rPr>
              <a:t>Design Ideas: Home Screen</a:t>
            </a:r>
            <a:endParaRPr sz="1200">
              <a:solidFill>
                <a:schemeClr val="accent3"/>
              </a:solidFill>
              <a:latin typeface="Open Sans SemiBold"/>
              <a:ea typeface="Open Sans SemiBold"/>
              <a:cs typeface="Open Sans SemiBold"/>
              <a:sym typeface="Open Sans SemiBold"/>
            </a:endParaRPr>
          </a:p>
        </p:txBody>
      </p:sp>
      <p:sp>
        <p:nvSpPr>
          <p:cNvPr id="185" name="Google Shape;185;p2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Design Studio | </a:t>
            </a:r>
            <a:r>
              <a:rPr lang="en">
                <a:solidFill>
                  <a:schemeClr val="accent3"/>
                </a:solidFill>
                <a:latin typeface="Open Sans Light"/>
                <a:ea typeface="Open Sans Light"/>
                <a:cs typeface="Open Sans Light"/>
                <a:sym typeface="Open Sans Light"/>
              </a:rPr>
              <a:t>H</a:t>
            </a:r>
            <a:r>
              <a:rPr lang="en">
                <a:solidFill>
                  <a:schemeClr val="accent3"/>
                </a:solidFill>
                <a:latin typeface="Open Sans Light"/>
                <a:ea typeface="Open Sans Light"/>
                <a:cs typeface="Open Sans Light"/>
                <a:sym typeface="Open Sans Light"/>
              </a:rPr>
              <a:t>OME SCREEN</a:t>
            </a:r>
            <a:endParaRPr>
              <a:latin typeface="Open Sans Light"/>
              <a:ea typeface="Open Sans Light"/>
              <a:cs typeface="Open Sans Light"/>
              <a:sym typeface="Open Sans Light"/>
            </a:endParaRPr>
          </a:p>
        </p:txBody>
      </p:sp>
      <p:sp>
        <p:nvSpPr>
          <p:cNvPr id="186" name="Google Shape;186;p27"/>
          <p:cNvSpPr txBox="1"/>
          <p:nvPr/>
        </p:nvSpPr>
        <p:spPr>
          <a:xfrm>
            <a:off x="5149000" y="1510125"/>
            <a:ext cx="4105800" cy="30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latin typeface="Open Sans"/>
                <a:ea typeface="Open Sans"/>
                <a:cs typeface="Open Sans"/>
                <a:sym typeface="Open Sans"/>
              </a:rPr>
              <a:t>Design MUSTs</a:t>
            </a:r>
            <a:endParaRPr b="1" sz="2800">
              <a:solidFill>
                <a:schemeClr val="accent3"/>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800">
                <a:solidFill>
                  <a:schemeClr val="accent6"/>
                </a:solidFill>
                <a:latin typeface="Open Sans"/>
                <a:ea typeface="Open Sans"/>
                <a:cs typeface="Open Sans"/>
                <a:sym typeface="Open Sans"/>
              </a:rPr>
              <a:t>Home Screen with Summary of Personal Progress Tracker</a:t>
            </a:r>
            <a:endParaRPr b="1" sz="1800">
              <a:solidFill>
                <a:schemeClr val="accent6"/>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800">
                <a:solidFill>
                  <a:schemeClr val="accent6"/>
                </a:solidFill>
                <a:latin typeface="Open Sans"/>
                <a:ea typeface="Open Sans"/>
                <a:cs typeface="Open Sans"/>
                <a:sym typeface="Open Sans"/>
              </a:rPr>
              <a:t>Quick Overview of Personalized Exercise Videos</a:t>
            </a:r>
            <a:endParaRPr b="1" sz="1800">
              <a:solidFill>
                <a:schemeClr val="accent6"/>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800">
                <a:solidFill>
                  <a:schemeClr val="accent6"/>
                </a:solidFill>
                <a:latin typeface="Open Sans"/>
                <a:ea typeface="Open Sans"/>
                <a:cs typeface="Open Sans"/>
                <a:sym typeface="Open Sans"/>
              </a:rPr>
              <a:t>Easy Navigation to </a:t>
            </a:r>
            <a:r>
              <a:rPr b="1" lang="en" sz="1800">
                <a:solidFill>
                  <a:schemeClr val="accent6"/>
                </a:solidFill>
                <a:latin typeface="Open Sans"/>
                <a:ea typeface="Open Sans"/>
                <a:cs typeface="Open Sans"/>
                <a:sym typeface="Open Sans"/>
              </a:rPr>
              <a:t>One</a:t>
            </a:r>
            <a:r>
              <a:rPr b="1" lang="en" sz="1800">
                <a:solidFill>
                  <a:schemeClr val="accent6"/>
                </a:solidFill>
                <a:latin typeface="Open Sans"/>
                <a:ea typeface="Open Sans"/>
                <a:cs typeface="Open Sans"/>
                <a:sym typeface="Open Sans"/>
              </a:rPr>
              <a:t>-</a:t>
            </a:r>
            <a:r>
              <a:rPr b="1" lang="en" sz="1800">
                <a:solidFill>
                  <a:schemeClr val="accent6"/>
                </a:solidFill>
                <a:latin typeface="Open Sans"/>
                <a:ea typeface="Open Sans"/>
                <a:cs typeface="Open Sans"/>
                <a:sym typeface="Open Sans"/>
              </a:rPr>
              <a:t>on-One</a:t>
            </a:r>
            <a:r>
              <a:rPr b="1" lang="en" sz="1800">
                <a:solidFill>
                  <a:schemeClr val="accent6"/>
                </a:solidFill>
                <a:latin typeface="Open Sans"/>
                <a:ea typeface="Open Sans"/>
                <a:cs typeface="Open Sans"/>
                <a:sym typeface="Open Sans"/>
              </a:rPr>
              <a:t> Video Chat </a:t>
            </a:r>
            <a:endParaRPr b="1" sz="1800">
              <a:solidFill>
                <a:schemeClr val="accent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b="1" sz="1800">
              <a:solidFill>
                <a:schemeClr val="accent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b="1" sz="1800">
              <a:solidFill>
                <a:schemeClr val="accent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b="1" sz="1600">
              <a:solidFill>
                <a:schemeClr val="accent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800">
              <a:solidFill>
                <a:schemeClr val="accent3"/>
              </a:solidFill>
              <a:latin typeface="Open Sans SemiBold"/>
              <a:ea typeface="Open Sans SemiBold"/>
              <a:cs typeface="Open Sans SemiBold"/>
              <a:sym typeface="Open Sans SemiBold"/>
            </a:endParaRPr>
          </a:p>
          <a:p>
            <a:pPr indent="0" lvl="0" marL="0" rtl="0" algn="l">
              <a:spcBef>
                <a:spcPts val="1200"/>
              </a:spcBef>
              <a:spcAft>
                <a:spcPts val="0"/>
              </a:spcAft>
              <a:buNone/>
            </a:pPr>
            <a:r>
              <a:t/>
            </a:r>
            <a:endParaRPr sz="1800">
              <a:solidFill>
                <a:schemeClr val="accent3"/>
              </a:solidFill>
            </a:endParaRPr>
          </a:p>
        </p:txBody>
      </p:sp>
      <p:pic>
        <p:nvPicPr>
          <p:cNvPr id="187" name="Google Shape;187;p27"/>
          <p:cNvPicPr preferRelativeResize="0"/>
          <p:nvPr/>
        </p:nvPicPr>
        <p:blipFill>
          <a:blip r:embed="rId4">
            <a:alphaModFix/>
          </a:blip>
          <a:stretch>
            <a:fillRect/>
          </a:stretch>
        </p:blipFill>
        <p:spPr>
          <a:xfrm>
            <a:off x="2588412" y="979475"/>
            <a:ext cx="1980424" cy="3575303"/>
          </a:xfrm>
          <a:prstGeom prst="rect">
            <a:avLst/>
          </a:prstGeom>
          <a:noFill/>
          <a:ln>
            <a:noFill/>
          </a:ln>
        </p:spPr>
      </p:pic>
      <p:grpSp>
        <p:nvGrpSpPr>
          <p:cNvPr id="188" name="Google Shape;188;p27"/>
          <p:cNvGrpSpPr/>
          <p:nvPr/>
        </p:nvGrpSpPr>
        <p:grpSpPr>
          <a:xfrm>
            <a:off x="1761813" y="2745373"/>
            <a:ext cx="357300" cy="357302"/>
            <a:chOff x="1580525" y="1274673"/>
            <a:chExt cx="357300" cy="357302"/>
          </a:xfrm>
        </p:grpSpPr>
        <p:sp>
          <p:nvSpPr>
            <p:cNvPr id="189" name="Google Shape;189;p27"/>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190" name="Google Shape;190;p27"/>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grpSp>
        <p:nvGrpSpPr>
          <p:cNvPr id="191" name="Google Shape;191;p27"/>
          <p:cNvGrpSpPr/>
          <p:nvPr/>
        </p:nvGrpSpPr>
        <p:grpSpPr>
          <a:xfrm>
            <a:off x="3882988" y="2676048"/>
            <a:ext cx="357300" cy="357302"/>
            <a:chOff x="1580525" y="1274673"/>
            <a:chExt cx="357300" cy="357302"/>
          </a:xfrm>
        </p:grpSpPr>
        <p:sp>
          <p:nvSpPr>
            <p:cNvPr id="192" name="Google Shape;192;p27"/>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193" name="Google Shape;193;p27"/>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a:t>
              </a:r>
              <a:endParaRPr b="1">
                <a:solidFill>
                  <a:srgbClr val="FFFFFF"/>
                </a:solidFill>
              </a:endParaRPr>
            </a:p>
          </p:txBody>
        </p:sp>
      </p:grpSp>
      <p:grpSp>
        <p:nvGrpSpPr>
          <p:cNvPr id="194" name="Google Shape;194;p27"/>
          <p:cNvGrpSpPr/>
          <p:nvPr/>
        </p:nvGrpSpPr>
        <p:grpSpPr>
          <a:xfrm>
            <a:off x="1761825" y="3743573"/>
            <a:ext cx="357300" cy="357302"/>
            <a:chOff x="1580525" y="1274673"/>
            <a:chExt cx="357300" cy="357302"/>
          </a:xfrm>
        </p:grpSpPr>
        <p:sp>
          <p:nvSpPr>
            <p:cNvPr id="195" name="Google Shape;195;p27"/>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196" name="Google Shape;196;p27"/>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3</a:t>
              </a:r>
              <a:endParaRPr b="1">
                <a:solidFill>
                  <a:srgbClr val="FFFFFF"/>
                </a:solidFill>
              </a:endParaRPr>
            </a:p>
          </p:txBody>
        </p:sp>
      </p:grpSp>
      <p:grpSp>
        <p:nvGrpSpPr>
          <p:cNvPr id="197" name="Google Shape;197;p27"/>
          <p:cNvGrpSpPr/>
          <p:nvPr/>
        </p:nvGrpSpPr>
        <p:grpSpPr>
          <a:xfrm>
            <a:off x="4726475" y="3102673"/>
            <a:ext cx="357300" cy="357302"/>
            <a:chOff x="1580525" y="1274673"/>
            <a:chExt cx="357300" cy="357302"/>
          </a:xfrm>
        </p:grpSpPr>
        <p:sp>
          <p:nvSpPr>
            <p:cNvPr id="198" name="Google Shape;198;p27"/>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199" name="Google Shape;199;p27"/>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a:t>
              </a:r>
              <a:endParaRPr b="1">
                <a:solidFill>
                  <a:srgbClr val="FFFFFF"/>
                </a:solidFill>
              </a:endParaRPr>
            </a:p>
          </p:txBody>
        </p:sp>
      </p:grpSp>
      <p:grpSp>
        <p:nvGrpSpPr>
          <p:cNvPr id="200" name="Google Shape;200;p27"/>
          <p:cNvGrpSpPr/>
          <p:nvPr/>
        </p:nvGrpSpPr>
        <p:grpSpPr>
          <a:xfrm>
            <a:off x="4726475" y="2318748"/>
            <a:ext cx="357300" cy="357302"/>
            <a:chOff x="1580525" y="1274673"/>
            <a:chExt cx="357300" cy="357302"/>
          </a:xfrm>
        </p:grpSpPr>
        <p:sp>
          <p:nvSpPr>
            <p:cNvPr id="201" name="Google Shape;201;p27"/>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02" name="Google Shape;202;p27"/>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grpSp>
        <p:nvGrpSpPr>
          <p:cNvPr id="203" name="Google Shape;203;p27"/>
          <p:cNvGrpSpPr/>
          <p:nvPr/>
        </p:nvGrpSpPr>
        <p:grpSpPr>
          <a:xfrm>
            <a:off x="4726475" y="3743573"/>
            <a:ext cx="357300" cy="357302"/>
            <a:chOff x="1580525" y="1274673"/>
            <a:chExt cx="357300" cy="357302"/>
          </a:xfrm>
        </p:grpSpPr>
        <p:sp>
          <p:nvSpPr>
            <p:cNvPr id="204" name="Google Shape;204;p27"/>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05" name="Google Shape;205;p27"/>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3</a:t>
              </a:r>
              <a:endParaRPr b="1">
                <a:solidFill>
                  <a:srgbClr val="FFFFFF"/>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8"/>
          <p:cNvPicPr preferRelativeResize="0"/>
          <p:nvPr/>
        </p:nvPicPr>
        <p:blipFill rotWithShape="1">
          <a:blip r:embed="rId3">
            <a:alphaModFix/>
          </a:blip>
          <a:srcRect b="0" l="0" r="-2722" t="0"/>
          <a:stretch/>
        </p:blipFill>
        <p:spPr>
          <a:xfrm>
            <a:off x="333225" y="588575"/>
            <a:ext cx="2514599" cy="4539573"/>
          </a:xfrm>
          <a:prstGeom prst="rect">
            <a:avLst/>
          </a:prstGeom>
          <a:noFill/>
          <a:ln>
            <a:noFill/>
          </a:ln>
        </p:spPr>
      </p:pic>
      <p:sp>
        <p:nvSpPr>
          <p:cNvPr id="211" name="Google Shape;211;p28"/>
          <p:cNvSpPr txBox="1"/>
          <p:nvPr/>
        </p:nvSpPr>
        <p:spPr>
          <a:xfrm rot="194">
            <a:off x="3428837" y="914525"/>
            <a:ext cx="5303400" cy="3657900"/>
          </a:xfrm>
          <a:prstGeom prst="rect">
            <a:avLst/>
          </a:prstGeom>
          <a:solidFill>
            <a:srgbClr val="CFE2F3">
              <a:alpha val="446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2" name="Google Shape;212;p28"/>
          <p:cNvSpPr txBox="1"/>
          <p:nvPr>
            <p:ph type="title"/>
          </p:nvPr>
        </p:nvSpPr>
        <p:spPr>
          <a:xfrm>
            <a:off x="311700" y="1371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Mid-Fi Prototype </a:t>
            </a:r>
            <a:r>
              <a:rPr lang="en">
                <a:solidFill>
                  <a:schemeClr val="accent3"/>
                </a:solidFill>
                <a:latin typeface="Open Sans"/>
                <a:ea typeface="Open Sans"/>
                <a:cs typeface="Open Sans"/>
                <a:sym typeface="Open Sans"/>
              </a:rPr>
              <a:t>| Annotations - Home</a:t>
            </a:r>
            <a:endParaRPr/>
          </a:p>
        </p:txBody>
      </p:sp>
      <p:sp>
        <p:nvSpPr>
          <p:cNvPr id="213" name="Google Shape;213;p28"/>
          <p:cNvSpPr/>
          <p:nvPr/>
        </p:nvSpPr>
        <p:spPr>
          <a:xfrm>
            <a:off x="3547872" y="3048260"/>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4</a:t>
            </a:r>
            <a:endParaRPr b="1">
              <a:solidFill>
                <a:srgbClr val="FFFFFF"/>
              </a:solidFill>
            </a:endParaRPr>
          </a:p>
        </p:txBody>
      </p:sp>
      <p:sp>
        <p:nvSpPr>
          <p:cNvPr id="214" name="Google Shape;214;p28"/>
          <p:cNvSpPr/>
          <p:nvPr/>
        </p:nvSpPr>
        <p:spPr>
          <a:xfrm>
            <a:off x="3547872" y="2409872"/>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3</a:t>
            </a:r>
            <a:endParaRPr b="1">
              <a:solidFill>
                <a:srgbClr val="FFFFFF"/>
              </a:solidFill>
            </a:endParaRPr>
          </a:p>
        </p:txBody>
      </p:sp>
      <p:sp>
        <p:nvSpPr>
          <p:cNvPr id="215" name="Google Shape;215;p28"/>
          <p:cNvSpPr/>
          <p:nvPr/>
        </p:nvSpPr>
        <p:spPr>
          <a:xfrm>
            <a:off x="3547872" y="1721760"/>
            <a:ext cx="357300" cy="357300"/>
          </a:xfrm>
          <a:prstGeom prst="ellipse">
            <a:avLst/>
          </a:prstGeom>
          <a:solidFill>
            <a:srgbClr val="E36A30"/>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2</a:t>
            </a:r>
            <a:endParaRPr b="1">
              <a:solidFill>
                <a:srgbClr val="FFFFFF"/>
              </a:solidFill>
            </a:endParaRPr>
          </a:p>
        </p:txBody>
      </p:sp>
      <p:sp>
        <p:nvSpPr>
          <p:cNvPr id="216" name="Google Shape;216;p28"/>
          <p:cNvSpPr/>
          <p:nvPr/>
        </p:nvSpPr>
        <p:spPr>
          <a:xfrm>
            <a:off x="3547872" y="1106435"/>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1</a:t>
            </a:r>
            <a:endParaRPr b="1">
              <a:solidFill>
                <a:srgbClr val="FFFFFF"/>
              </a:solidFill>
            </a:endParaRPr>
          </a:p>
        </p:txBody>
      </p:sp>
      <p:sp>
        <p:nvSpPr>
          <p:cNvPr id="217" name="Google Shape;217;p28"/>
          <p:cNvSpPr/>
          <p:nvPr/>
        </p:nvSpPr>
        <p:spPr>
          <a:xfrm>
            <a:off x="2442895" y="2010536"/>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1</a:t>
            </a:r>
            <a:endParaRPr b="1">
              <a:solidFill>
                <a:srgbClr val="FFFFFF"/>
              </a:solidFill>
            </a:endParaRPr>
          </a:p>
        </p:txBody>
      </p:sp>
      <p:sp>
        <p:nvSpPr>
          <p:cNvPr id="218" name="Google Shape;218;p28"/>
          <p:cNvSpPr/>
          <p:nvPr/>
        </p:nvSpPr>
        <p:spPr>
          <a:xfrm>
            <a:off x="2367220" y="3329336"/>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2</a:t>
            </a:r>
            <a:endParaRPr b="1">
              <a:solidFill>
                <a:srgbClr val="FFFFFF"/>
              </a:solidFill>
            </a:endParaRPr>
          </a:p>
        </p:txBody>
      </p:sp>
      <p:sp>
        <p:nvSpPr>
          <p:cNvPr id="219" name="Google Shape;219;p28"/>
          <p:cNvSpPr/>
          <p:nvPr/>
        </p:nvSpPr>
        <p:spPr>
          <a:xfrm>
            <a:off x="1174300" y="4263975"/>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3</a:t>
            </a:r>
            <a:endParaRPr b="1">
              <a:solidFill>
                <a:srgbClr val="FFFFFF"/>
              </a:solidFill>
            </a:endParaRPr>
          </a:p>
        </p:txBody>
      </p:sp>
      <p:sp>
        <p:nvSpPr>
          <p:cNvPr id="220" name="Google Shape;220;p28"/>
          <p:cNvSpPr/>
          <p:nvPr/>
        </p:nvSpPr>
        <p:spPr>
          <a:xfrm>
            <a:off x="1645920" y="4263986"/>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4</a:t>
            </a:r>
            <a:endParaRPr b="1">
              <a:solidFill>
                <a:srgbClr val="FFFFFF"/>
              </a:solidFill>
            </a:endParaRPr>
          </a:p>
        </p:txBody>
      </p:sp>
      <p:sp>
        <p:nvSpPr>
          <p:cNvPr id="221" name="Google Shape;221;p28"/>
          <p:cNvSpPr/>
          <p:nvPr/>
        </p:nvSpPr>
        <p:spPr>
          <a:xfrm>
            <a:off x="3547872" y="3686624"/>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5</a:t>
            </a:r>
            <a:endParaRPr b="1">
              <a:solidFill>
                <a:srgbClr val="FFFFFF"/>
              </a:solidFill>
            </a:endParaRPr>
          </a:p>
        </p:txBody>
      </p:sp>
      <p:sp>
        <p:nvSpPr>
          <p:cNvPr id="222" name="Google Shape;222;p28"/>
          <p:cNvSpPr txBox="1"/>
          <p:nvPr/>
        </p:nvSpPr>
        <p:spPr>
          <a:xfrm>
            <a:off x="4023360" y="1097280"/>
            <a:ext cx="4740600" cy="30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Snapshot view of exercise completion.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Listing of exercise regimen due for current day.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Quick Access - Detailed Progress Tracker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Quick Access - Exercises - View listing of all PT.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Quick Access - MyPT - View listing of all PT.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223" name="Google Shape;223;p28"/>
          <p:cNvSpPr/>
          <p:nvPr/>
        </p:nvSpPr>
        <p:spPr>
          <a:xfrm>
            <a:off x="2103120" y="4261104"/>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5</a:t>
            </a:r>
            <a:endParaRPr b="1">
              <a:solidFill>
                <a:srgbClr val="FFFFFF"/>
              </a:solidFill>
            </a:endParaRPr>
          </a:p>
        </p:txBody>
      </p:sp>
      <p:sp>
        <p:nvSpPr>
          <p:cNvPr id="224" name="Google Shape;224;p28"/>
          <p:cNvSpPr txBox="1"/>
          <p:nvPr/>
        </p:nvSpPr>
        <p:spPr>
          <a:xfrm>
            <a:off x="2867950" y="4645125"/>
            <a:ext cx="3000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Home screen</a:t>
            </a:r>
            <a:endParaRPr b="1"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a:blip r:embed="rId3">
            <a:alphaModFix/>
          </a:blip>
          <a:stretch>
            <a:fillRect/>
          </a:stretch>
        </p:blipFill>
        <p:spPr>
          <a:xfrm>
            <a:off x="329184" y="603504"/>
            <a:ext cx="2442475" cy="4564175"/>
          </a:xfrm>
          <a:prstGeom prst="rect">
            <a:avLst/>
          </a:prstGeom>
          <a:noFill/>
          <a:ln>
            <a:noFill/>
          </a:ln>
        </p:spPr>
      </p:pic>
      <p:sp>
        <p:nvSpPr>
          <p:cNvPr id="230" name="Google Shape;230;p29"/>
          <p:cNvSpPr/>
          <p:nvPr/>
        </p:nvSpPr>
        <p:spPr>
          <a:xfrm>
            <a:off x="342470" y="1510200"/>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1</a:t>
            </a:r>
            <a:endParaRPr b="1">
              <a:solidFill>
                <a:srgbClr val="FFFFFF"/>
              </a:solidFill>
            </a:endParaRPr>
          </a:p>
        </p:txBody>
      </p:sp>
      <p:sp>
        <p:nvSpPr>
          <p:cNvPr id="231" name="Google Shape;231;p29"/>
          <p:cNvSpPr/>
          <p:nvPr/>
        </p:nvSpPr>
        <p:spPr>
          <a:xfrm>
            <a:off x="1274783" y="2308450"/>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2</a:t>
            </a:r>
            <a:endParaRPr b="1">
              <a:solidFill>
                <a:srgbClr val="FFFFFF"/>
              </a:solidFill>
            </a:endParaRPr>
          </a:p>
        </p:txBody>
      </p:sp>
      <p:sp>
        <p:nvSpPr>
          <p:cNvPr id="232" name="Google Shape;232;p29"/>
          <p:cNvSpPr/>
          <p:nvPr/>
        </p:nvSpPr>
        <p:spPr>
          <a:xfrm>
            <a:off x="1511045" y="3221037"/>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3</a:t>
            </a:r>
            <a:endParaRPr b="1">
              <a:solidFill>
                <a:srgbClr val="FFFFFF"/>
              </a:solidFill>
            </a:endParaRPr>
          </a:p>
        </p:txBody>
      </p:sp>
      <p:sp>
        <p:nvSpPr>
          <p:cNvPr id="233" name="Google Shape;233;p29"/>
          <p:cNvSpPr/>
          <p:nvPr/>
        </p:nvSpPr>
        <p:spPr>
          <a:xfrm>
            <a:off x="2331370" y="4097375"/>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4</a:t>
            </a:r>
            <a:endParaRPr b="1">
              <a:solidFill>
                <a:srgbClr val="FFFFFF"/>
              </a:solidFill>
            </a:endParaRPr>
          </a:p>
        </p:txBody>
      </p:sp>
      <p:sp>
        <p:nvSpPr>
          <p:cNvPr id="234" name="Google Shape;234;p29"/>
          <p:cNvSpPr txBox="1"/>
          <p:nvPr/>
        </p:nvSpPr>
        <p:spPr>
          <a:xfrm>
            <a:off x="3429039" y="914407"/>
            <a:ext cx="5303602" cy="3657617"/>
          </a:xfrm>
          <a:prstGeom prst="rect">
            <a:avLst/>
          </a:prstGeom>
          <a:solidFill>
            <a:srgbClr val="CFE2F3">
              <a:alpha val="446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5" name="Google Shape;235;p29"/>
          <p:cNvSpPr txBox="1"/>
          <p:nvPr/>
        </p:nvSpPr>
        <p:spPr>
          <a:xfrm>
            <a:off x="4023360" y="1097280"/>
            <a:ext cx="4454400" cy="29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Physical Information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Quick Contact  - Email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Quick Contact - Message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Quick Contact - Videochat</a:t>
            </a:r>
            <a:endParaRPr/>
          </a:p>
        </p:txBody>
      </p:sp>
      <p:sp>
        <p:nvSpPr>
          <p:cNvPr id="236" name="Google Shape;236;p29"/>
          <p:cNvSpPr/>
          <p:nvPr/>
        </p:nvSpPr>
        <p:spPr>
          <a:xfrm>
            <a:off x="3547872" y="3048260"/>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4</a:t>
            </a:r>
            <a:endParaRPr b="1">
              <a:solidFill>
                <a:srgbClr val="FFFFFF"/>
              </a:solidFill>
            </a:endParaRPr>
          </a:p>
        </p:txBody>
      </p:sp>
      <p:sp>
        <p:nvSpPr>
          <p:cNvPr id="237" name="Google Shape;237;p29"/>
          <p:cNvSpPr/>
          <p:nvPr/>
        </p:nvSpPr>
        <p:spPr>
          <a:xfrm>
            <a:off x="3547872" y="2409872"/>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3</a:t>
            </a:r>
            <a:endParaRPr b="1">
              <a:solidFill>
                <a:srgbClr val="FFFFFF"/>
              </a:solidFill>
            </a:endParaRPr>
          </a:p>
        </p:txBody>
      </p:sp>
      <p:sp>
        <p:nvSpPr>
          <p:cNvPr id="238" name="Google Shape;238;p29"/>
          <p:cNvSpPr/>
          <p:nvPr/>
        </p:nvSpPr>
        <p:spPr>
          <a:xfrm>
            <a:off x="3547872" y="1721760"/>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2</a:t>
            </a:r>
            <a:endParaRPr b="1">
              <a:solidFill>
                <a:srgbClr val="FFFFFF"/>
              </a:solidFill>
            </a:endParaRPr>
          </a:p>
        </p:txBody>
      </p:sp>
      <p:sp>
        <p:nvSpPr>
          <p:cNvPr id="239" name="Google Shape;239;p29"/>
          <p:cNvSpPr/>
          <p:nvPr/>
        </p:nvSpPr>
        <p:spPr>
          <a:xfrm>
            <a:off x="3547872" y="1106435"/>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rPr b="1" lang="en">
                <a:solidFill>
                  <a:srgbClr val="FFFFFF"/>
                </a:solidFill>
              </a:rPr>
              <a:t>1</a:t>
            </a:r>
            <a:endParaRPr b="1">
              <a:solidFill>
                <a:srgbClr val="FFFFFF"/>
              </a:solidFill>
            </a:endParaRPr>
          </a:p>
        </p:txBody>
      </p:sp>
      <p:sp>
        <p:nvSpPr>
          <p:cNvPr id="240" name="Google Shape;240;p29"/>
          <p:cNvSpPr txBox="1"/>
          <p:nvPr>
            <p:ph type="title"/>
          </p:nvPr>
        </p:nvSpPr>
        <p:spPr>
          <a:xfrm>
            <a:off x="311700" y="137160"/>
            <a:ext cx="8520600" cy="6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Mid-Fi Prototype </a:t>
            </a:r>
            <a:r>
              <a:rPr lang="en">
                <a:solidFill>
                  <a:schemeClr val="accent3"/>
                </a:solidFill>
                <a:latin typeface="Open Sans"/>
                <a:ea typeface="Open Sans"/>
                <a:cs typeface="Open Sans"/>
                <a:sym typeface="Open Sans"/>
              </a:rPr>
              <a:t>| Annotations - Message PT</a:t>
            </a:r>
            <a:endParaRPr/>
          </a:p>
        </p:txBody>
      </p:sp>
      <p:sp>
        <p:nvSpPr>
          <p:cNvPr id="241" name="Google Shape;241;p29"/>
          <p:cNvSpPr txBox="1"/>
          <p:nvPr/>
        </p:nvSpPr>
        <p:spPr>
          <a:xfrm>
            <a:off x="2867950" y="4645125"/>
            <a:ext cx="3000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My PT Screen</a:t>
            </a:r>
            <a:endParaRPr b="1"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310896" y="448056"/>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Mid-Fi Prototype </a:t>
            </a:r>
            <a:r>
              <a:rPr lang="en">
                <a:solidFill>
                  <a:schemeClr val="accent3"/>
                </a:solidFill>
                <a:latin typeface="Open Sans"/>
                <a:ea typeface="Open Sans"/>
                <a:cs typeface="Open Sans"/>
                <a:sym typeface="Open Sans"/>
              </a:rPr>
              <a:t>| </a:t>
            </a:r>
            <a:r>
              <a:rPr lang="en">
                <a:solidFill>
                  <a:schemeClr val="accent3"/>
                </a:solidFill>
                <a:latin typeface="Open Sans"/>
                <a:ea typeface="Open Sans"/>
                <a:cs typeface="Open Sans"/>
                <a:sym typeface="Open Sans"/>
              </a:rPr>
              <a:t>User Testing 1</a:t>
            </a:r>
            <a:endParaRPr>
              <a:solidFill>
                <a:schemeClr val="accent3"/>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247" name="Google Shape;247;p30"/>
          <p:cNvSpPr txBox="1"/>
          <p:nvPr>
            <p:ph idx="1" type="body"/>
          </p:nvPr>
        </p:nvSpPr>
        <p:spPr>
          <a:xfrm>
            <a:off x="310900" y="1083800"/>
            <a:ext cx="4844700" cy="86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Helvetica Neue"/>
                <a:ea typeface="Helvetica Neue"/>
                <a:cs typeface="Helvetica Neue"/>
                <a:sym typeface="Helvetica Neue"/>
              </a:rPr>
              <a:t>Scenario:</a:t>
            </a:r>
            <a:r>
              <a:rPr lang="en" sz="1600">
                <a:solidFill>
                  <a:schemeClr val="dk1"/>
                </a:solidFill>
                <a:latin typeface="Helvetica Neue"/>
                <a:ea typeface="Helvetica Neue"/>
                <a:cs typeface="Helvetica Neue"/>
                <a:sym typeface="Helvetica Neue"/>
              </a:rPr>
              <a:t> You need to do your physical therapy today. Your physical therapist recorded a video of you doing the exercise correctly. </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600">
                <a:solidFill>
                  <a:schemeClr val="dk1"/>
                </a:solidFill>
                <a:latin typeface="Helvetica Neue"/>
                <a:ea typeface="Helvetica Neue"/>
                <a:cs typeface="Helvetica Neue"/>
                <a:sym typeface="Helvetica Neue"/>
              </a:rPr>
              <a:t>Task:</a:t>
            </a:r>
            <a:r>
              <a:rPr lang="en" sz="1600">
                <a:solidFill>
                  <a:schemeClr val="dk1"/>
                </a:solidFill>
                <a:latin typeface="Helvetica Neue"/>
                <a:ea typeface="Helvetica Neue"/>
                <a:cs typeface="Helvetica Neue"/>
                <a:sym typeface="Helvetica Neue"/>
              </a:rPr>
              <a:t> Watch the pre-recorded video of you doing your exercise correctly.</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1600"/>
              </a:spcAft>
              <a:buNone/>
            </a:pPr>
            <a:r>
              <a:t/>
            </a:r>
            <a:endParaRPr sz="1600"/>
          </a:p>
        </p:txBody>
      </p:sp>
      <p:sp>
        <p:nvSpPr>
          <p:cNvPr id="248" name="Google Shape;248;p30"/>
          <p:cNvSpPr txBox="1"/>
          <p:nvPr/>
        </p:nvSpPr>
        <p:spPr>
          <a:xfrm>
            <a:off x="421075" y="2560320"/>
            <a:ext cx="2106000" cy="22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6AA84E"/>
                </a:solidFill>
                <a:highlight>
                  <a:schemeClr val="lt1"/>
                </a:highlight>
              </a:rPr>
              <a:t>3/4  Passed</a:t>
            </a:r>
            <a:endParaRPr b="1" sz="1800">
              <a:solidFill>
                <a:srgbClr val="6AA84E"/>
              </a:solidFill>
              <a:highlight>
                <a:srgbClr val="FFFFFF"/>
              </a:highlight>
            </a:endParaRPr>
          </a:p>
          <a:p>
            <a:pPr indent="0" lvl="0" marL="0" rtl="0" algn="l">
              <a:lnSpc>
                <a:spcPct val="100000"/>
              </a:lnSpc>
              <a:spcBef>
                <a:spcPts val="800"/>
              </a:spcBef>
              <a:spcAft>
                <a:spcPts val="0"/>
              </a:spcAft>
              <a:buClr>
                <a:schemeClr val="dk1"/>
              </a:buClr>
              <a:buSzPts val="1100"/>
              <a:buFont typeface="Arial"/>
              <a:buNone/>
            </a:pPr>
            <a:r>
              <a:rPr b="1" lang="en" sz="1800">
                <a:solidFill>
                  <a:srgbClr val="6AA84E"/>
                </a:solidFill>
                <a:highlight>
                  <a:srgbClr val="FFFFFF"/>
                </a:highlight>
              </a:rPr>
              <a:t>The Good</a:t>
            </a:r>
            <a:endParaRPr b="1" sz="1800">
              <a:solidFill>
                <a:srgbClr val="6AA84E"/>
              </a:solidFill>
              <a:highlight>
                <a:srgbClr val="FFFFFF"/>
              </a:highlight>
            </a:endParaRPr>
          </a:p>
          <a:p>
            <a:pPr indent="-304800" lvl="0" marL="457200" rtl="0" algn="l">
              <a:lnSpc>
                <a:spcPct val="135000"/>
              </a:lnSpc>
              <a:spcBef>
                <a:spcPts val="800"/>
              </a:spcBef>
              <a:spcAft>
                <a:spcPts val="0"/>
              </a:spcAft>
              <a:buSzPts val="1200"/>
              <a:buChar char="●"/>
            </a:pPr>
            <a:r>
              <a:rPr lang="en" sz="1200">
                <a:highlight>
                  <a:srgbClr val="FFFFFF"/>
                </a:highlight>
              </a:rPr>
              <a:t>Login/Registration</a:t>
            </a:r>
            <a:endParaRPr sz="1200">
              <a:highlight>
                <a:srgbClr val="FFFFFF"/>
              </a:highlight>
            </a:endParaRPr>
          </a:p>
          <a:p>
            <a:pPr indent="-304800" lvl="0" marL="457200" rtl="0" algn="l">
              <a:lnSpc>
                <a:spcPct val="135000"/>
              </a:lnSpc>
              <a:spcBef>
                <a:spcPts val="0"/>
              </a:spcBef>
              <a:spcAft>
                <a:spcPts val="0"/>
              </a:spcAft>
              <a:buSzPts val="1200"/>
              <a:buChar char="●"/>
            </a:pPr>
            <a:r>
              <a:rPr lang="en" sz="1200">
                <a:highlight>
                  <a:srgbClr val="FFFFFF"/>
                </a:highlight>
              </a:rPr>
              <a:t>Icon Placement</a:t>
            </a:r>
            <a:endParaRPr sz="1200">
              <a:highlight>
                <a:srgbClr val="FFFFFF"/>
              </a:highlight>
            </a:endParaRPr>
          </a:p>
          <a:p>
            <a:pPr indent="-304800" lvl="0" marL="457200" rtl="0" algn="l">
              <a:lnSpc>
                <a:spcPct val="135000"/>
              </a:lnSpc>
              <a:spcBef>
                <a:spcPts val="0"/>
              </a:spcBef>
              <a:spcAft>
                <a:spcPts val="0"/>
              </a:spcAft>
              <a:buSzPts val="1200"/>
              <a:buChar char="●"/>
            </a:pPr>
            <a:r>
              <a:rPr lang="en" sz="1200">
                <a:highlight>
                  <a:srgbClr val="FFFFFF"/>
                </a:highlight>
              </a:rPr>
              <a:t>Exercise Layout</a:t>
            </a:r>
            <a:endParaRPr sz="1200">
              <a:highlight>
                <a:srgbClr val="FFFFFF"/>
              </a:highlight>
            </a:endParaRPr>
          </a:p>
          <a:p>
            <a:pPr indent="0" lvl="0" marL="0" rtl="0" algn="ctr">
              <a:lnSpc>
                <a:spcPct val="135000"/>
              </a:lnSpc>
              <a:spcBef>
                <a:spcPts val="0"/>
              </a:spcBef>
              <a:spcAft>
                <a:spcPts val="0"/>
              </a:spcAft>
              <a:buNone/>
            </a:pPr>
            <a:r>
              <a:t/>
            </a:r>
            <a:endParaRPr/>
          </a:p>
        </p:txBody>
      </p:sp>
      <p:sp>
        <p:nvSpPr>
          <p:cNvPr id="249" name="Google Shape;249;p30"/>
          <p:cNvSpPr txBox="1"/>
          <p:nvPr/>
        </p:nvSpPr>
        <p:spPr>
          <a:xfrm>
            <a:off x="2527075" y="2560477"/>
            <a:ext cx="2261400" cy="22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chemeClr val="lt1"/>
                </a:highlight>
              </a:rPr>
              <a:t>1/4 Failed</a:t>
            </a:r>
            <a:endParaRPr b="1" sz="1800">
              <a:solidFill>
                <a:srgbClr val="FF9900"/>
              </a:solidFill>
              <a:highlight>
                <a:srgbClr val="FFFFFF"/>
              </a:highlight>
            </a:endParaRPr>
          </a:p>
          <a:p>
            <a:pPr indent="0" lvl="0" marL="0" rtl="0" algn="l">
              <a:lnSpc>
                <a:spcPct val="100000"/>
              </a:lnSpc>
              <a:spcBef>
                <a:spcPts val="800"/>
              </a:spcBef>
              <a:spcAft>
                <a:spcPts val="0"/>
              </a:spcAft>
              <a:buNone/>
            </a:pPr>
            <a:r>
              <a:rPr b="1" lang="en" sz="1800">
                <a:solidFill>
                  <a:srgbClr val="FD9900"/>
                </a:solidFill>
                <a:highlight>
                  <a:srgbClr val="FFFFFF"/>
                </a:highlight>
              </a:rPr>
              <a:t>Hiccups</a:t>
            </a:r>
            <a:endParaRPr b="1" sz="1800">
              <a:solidFill>
                <a:srgbClr val="FD9900"/>
              </a:solidFill>
              <a:highlight>
                <a:srgbClr val="FFFFFF"/>
              </a:highlight>
            </a:endParaRPr>
          </a:p>
          <a:p>
            <a:pPr indent="-304800" lvl="0" marL="457200" rtl="0" algn="l">
              <a:lnSpc>
                <a:spcPct val="135000"/>
              </a:lnSpc>
              <a:spcBef>
                <a:spcPts val="800"/>
              </a:spcBef>
              <a:spcAft>
                <a:spcPts val="0"/>
              </a:spcAft>
              <a:buSzPts val="1200"/>
              <a:buChar char="●"/>
            </a:pPr>
            <a:r>
              <a:rPr lang="en" sz="1200">
                <a:highlight>
                  <a:srgbClr val="FFFFFF"/>
                </a:highlight>
              </a:rPr>
              <a:t>Onboarding Screen</a:t>
            </a:r>
            <a:endParaRPr sz="1200">
              <a:highlight>
                <a:srgbClr val="FFFFFF"/>
              </a:highlight>
            </a:endParaRPr>
          </a:p>
          <a:p>
            <a:pPr indent="-304800" lvl="0" marL="457200" rtl="0" algn="l">
              <a:lnSpc>
                <a:spcPct val="135000"/>
              </a:lnSpc>
              <a:spcBef>
                <a:spcPts val="0"/>
              </a:spcBef>
              <a:spcAft>
                <a:spcPts val="0"/>
              </a:spcAft>
              <a:buSzPts val="1200"/>
              <a:buChar char="●"/>
            </a:pPr>
            <a:r>
              <a:rPr lang="en" sz="1200">
                <a:highlight>
                  <a:srgbClr val="FFFFFF"/>
                </a:highlight>
              </a:rPr>
              <a:t>Tracker Utility</a:t>
            </a:r>
            <a:endParaRPr sz="1200">
              <a:highlight>
                <a:srgbClr val="FFFFFF"/>
              </a:highlight>
            </a:endParaRPr>
          </a:p>
          <a:p>
            <a:pPr indent="-304800" lvl="0" marL="457200" rtl="0" algn="l">
              <a:lnSpc>
                <a:spcPct val="135000"/>
              </a:lnSpc>
              <a:spcBef>
                <a:spcPts val="0"/>
              </a:spcBef>
              <a:spcAft>
                <a:spcPts val="0"/>
              </a:spcAft>
              <a:buSzPts val="1200"/>
              <a:buChar char="●"/>
            </a:pPr>
            <a:r>
              <a:rPr lang="en" sz="1200">
                <a:highlight>
                  <a:srgbClr val="FFFFFF"/>
                </a:highlight>
              </a:rPr>
              <a:t>Layout/Findability</a:t>
            </a:r>
            <a:endParaRPr sz="1200">
              <a:highlight>
                <a:srgbClr val="FFFFFF"/>
              </a:highlight>
            </a:endParaRPr>
          </a:p>
          <a:p>
            <a:pPr indent="0" lvl="0" marL="0" rtl="0" algn="ctr">
              <a:lnSpc>
                <a:spcPct val="135000"/>
              </a:lnSpc>
              <a:spcBef>
                <a:spcPts val="0"/>
              </a:spcBef>
              <a:spcAft>
                <a:spcPts val="0"/>
              </a:spcAft>
              <a:buNone/>
            </a:pPr>
            <a:r>
              <a:t/>
            </a:r>
            <a:endParaRPr/>
          </a:p>
        </p:txBody>
      </p:sp>
      <p:sp>
        <p:nvSpPr>
          <p:cNvPr id="250" name="Google Shape;250;p30"/>
          <p:cNvSpPr txBox="1"/>
          <p:nvPr/>
        </p:nvSpPr>
        <p:spPr>
          <a:xfrm>
            <a:off x="4788475" y="4692000"/>
            <a:ext cx="4225800" cy="45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t>My Exercises and Home screens</a:t>
            </a:r>
            <a:endParaRPr b="1" sz="1200"/>
          </a:p>
        </p:txBody>
      </p:sp>
      <p:pic>
        <p:nvPicPr>
          <p:cNvPr id="251" name="Google Shape;251;p30"/>
          <p:cNvPicPr preferRelativeResize="0"/>
          <p:nvPr/>
        </p:nvPicPr>
        <p:blipFill>
          <a:blip r:embed="rId3">
            <a:alphaModFix/>
          </a:blip>
          <a:stretch>
            <a:fillRect/>
          </a:stretch>
        </p:blipFill>
        <p:spPr>
          <a:xfrm>
            <a:off x="5068824" y="1609344"/>
            <a:ext cx="1631501" cy="3166499"/>
          </a:xfrm>
          <a:prstGeom prst="rect">
            <a:avLst/>
          </a:prstGeom>
          <a:noFill/>
          <a:ln>
            <a:noFill/>
          </a:ln>
        </p:spPr>
      </p:pic>
      <p:pic>
        <p:nvPicPr>
          <p:cNvPr id="252" name="Google Shape;252;p30"/>
          <p:cNvPicPr preferRelativeResize="0"/>
          <p:nvPr/>
        </p:nvPicPr>
        <p:blipFill>
          <a:blip r:embed="rId4">
            <a:alphaModFix/>
          </a:blip>
          <a:stretch>
            <a:fillRect/>
          </a:stretch>
        </p:blipFill>
        <p:spPr>
          <a:xfrm>
            <a:off x="6763550" y="169425"/>
            <a:ext cx="2380450" cy="460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310896" y="448056"/>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Mid-Fi Prototype </a:t>
            </a:r>
            <a:r>
              <a:rPr lang="en">
                <a:solidFill>
                  <a:schemeClr val="accent3"/>
                </a:solidFill>
                <a:latin typeface="Open Sans"/>
                <a:ea typeface="Open Sans"/>
                <a:cs typeface="Open Sans"/>
                <a:sym typeface="Open Sans"/>
              </a:rPr>
              <a:t>| User Testing 2</a:t>
            </a:r>
            <a:endParaRPr>
              <a:solidFill>
                <a:schemeClr val="accent3"/>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258" name="Google Shape;258;p31"/>
          <p:cNvSpPr txBox="1"/>
          <p:nvPr>
            <p:ph idx="1" type="body"/>
          </p:nvPr>
        </p:nvSpPr>
        <p:spPr>
          <a:xfrm>
            <a:off x="310900" y="1083800"/>
            <a:ext cx="5186100" cy="86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Helvetica Neue"/>
                <a:ea typeface="Helvetica Neue"/>
                <a:cs typeface="Helvetica Neue"/>
                <a:sym typeface="Helvetica Neue"/>
              </a:rPr>
              <a:t>Scenario:</a:t>
            </a:r>
            <a:r>
              <a:rPr lang="en" sz="1600">
                <a:solidFill>
                  <a:schemeClr val="dk1"/>
                </a:solidFill>
                <a:latin typeface="Helvetica Neue"/>
                <a:ea typeface="Helvetica Neue"/>
                <a:cs typeface="Helvetica Neue"/>
                <a:sym typeface="Helvetica Neue"/>
              </a:rPr>
              <a:t> </a:t>
            </a:r>
            <a:r>
              <a:rPr lang="en" sz="1600">
                <a:solidFill>
                  <a:schemeClr val="dk1"/>
                </a:solidFill>
                <a:latin typeface="Helvetica Neue"/>
                <a:ea typeface="Helvetica Neue"/>
                <a:cs typeface="Helvetica Neue"/>
                <a:sym typeface="Helvetica Neue"/>
              </a:rPr>
              <a:t>You want to talk to your physical therapist about the progress you have made.</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600">
                <a:solidFill>
                  <a:schemeClr val="dk1"/>
                </a:solidFill>
                <a:latin typeface="Helvetica Neue"/>
                <a:ea typeface="Helvetica Neue"/>
                <a:cs typeface="Helvetica Neue"/>
                <a:sym typeface="Helvetica Neue"/>
              </a:rPr>
              <a:t>Task:</a:t>
            </a:r>
            <a:r>
              <a:rPr lang="en" sz="1600">
                <a:solidFill>
                  <a:schemeClr val="dk1"/>
                </a:solidFill>
                <a:latin typeface="Helvetica Neue"/>
                <a:ea typeface="Helvetica Neue"/>
                <a:cs typeface="Helvetica Neue"/>
                <a:sym typeface="Helvetica Neue"/>
              </a:rPr>
              <a:t> </a:t>
            </a:r>
            <a:r>
              <a:rPr lang="en" sz="1600">
                <a:solidFill>
                  <a:schemeClr val="dk1"/>
                </a:solidFill>
                <a:latin typeface="Helvetica Neue"/>
                <a:ea typeface="Helvetica Neue"/>
                <a:cs typeface="Helvetica Neue"/>
                <a:sym typeface="Helvetica Neue"/>
              </a:rPr>
              <a:t>Contact your physical therapist, PT Jones. </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1600"/>
              </a:spcAft>
              <a:buNone/>
            </a:pPr>
            <a:r>
              <a:t/>
            </a:r>
            <a:endParaRPr sz="1600"/>
          </a:p>
        </p:txBody>
      </p:sp>
      <p:sp>
        <p:nvSpPr>
          <p:cNvPr id="259" name="Google Shape;259;p31"/>
          <p:cNvSpPr txBox="1"/>
          <p:nvPr/>
        </p:nvSpPr>
        <p:spPr>
          <a:xfrm>
            <a:off x="421075" y="2560320"/>
            <a:ext cx="2106000" cy="19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6AA84E"/>
                </a:solidFill>
                <a:highlight>
                  <a:schemeClr val="lt1"/>
                </a:highlight>
              </a:rPr>
              <a:t>4/4  Passed</a:t>
            </a:r>
            <a:endParaRPr b="1" sz="1800">
              <a:solidFill>
                <a:srgbClr val="6AA84E"/>
              </a:solidFill>
              <a:highlight>
                <a:srgbClr val="FFFFFF"/>
              </a:highlight>
            </a:endParaRPr>
          </a:p>
          <a:p>
            <a:pPr indent="0" lvl="0" marL="0" rtl="0" algn="l">
              <a:lnSpc>
                <a:spcPct val="100000"/>
              </a:lnSpc>
              <a:spcBef>
                <a:spcPts val="800"/>
              </a:spcBef>
              <a:spcAft>
                <a:spcPts val="0"/>
              </a:spcAft>
              <a:buClr>
                <a:schemeClr val="dk1"/>
              </a:buClr>
              <a:buSzPts val="1100"/>
              <a:buFont typeface="Arial"/>
              <a:buNone/>
            </a:pPr>
            <a:r>
              <a:rPr b="1" lang="en" sz="1800">
                <a:solidFill>
                  <a:srgbClr val="6AA84E"/>
                </a:solidFill>
                <a:highlight>
                  <a:srgbClr val="FFFFFF"/>
                </a:highlight>
              </a:rPr>
              <a:t>The Good</a:t>
            </a:r>
            <a:endParaRPr b="1" sz="1800">
              <a:solidFill>
                <a:srgbClr val="6AA84E"/>
              </a:solidFill>
              <a:highlight>
                <a:srgbClr val="FFFFFF"/>
              </a:highlight>
            </a:endParaRPr>
          </a:p>
          <a:p>
            <a:pPr indent="-304800" lvl="0" marL="457200" rtl="0" algn="l">
              <a:lnSpc>
                <a:spcPct val="135000"/>
              </a:lnSpc>
              <a:spcBef>
                <a:spcPts val="800"/>
              </a:spcBef>
              <a:spcAft>
                <a:spcPts val="0"/>
              </a:spcAft>
              <a:buSzPts val="1200"/>
              <a:buChar char="●"/>
            </a:pPr>
            <a:r>
              <a:rPr lang="en" sz="1200">
                <a:highlight>
                  <a:srgbClr val="FFFFFF"/>
                </a:highlight>
              </a:rPr>
              <a:t>Icon Placement</a:t>
            </a:r>
            <a:endParaRPr sz="1200">
              <a:highlight>
                <a:srgbClr val="FFFFFF"/>
              </a:highlight>
            </a:endParaRPr>
          </a:p>
          <a:p>
            <a:pPr indent="-304800" lvl="0" marL="457200" rtl="0" algn="l">
              <a:lnSpc>
                <a:spcPct val="135000"/>
              </a:lnSpc>
              <a:spcBef>
                <a:spcPts val="0"/>
              </a:spcBef>
              <a:spcAft>
                <a:spcPts val="0"/>
              </a:spcAft>
              <a:buSzPts val="1200"/>
              <a:buChar char="●"/>
            </a:pPr>
            <a:r>
              <a:rPr lang="en" sz="1200">
                <a:highlight>
                  <a:srgbClr val="FFFFFF"/>
                </a:highlight>
              </a:rPr>
              <a:t>PT Layout</a:t>
            </a:r>
            <a:endParaRPr/>
          </a:p>
        </p:txBody>
      </p:sp>
      <p:sp>
        <p:nvSpPr>
          <p:cNvPr id="260" name="Google Shape;260;p31"/>
          <p:cNvSpPr txBox="1"/>
          <p:nvPr/>
        </p:nvSpPr>
        <p:spPr>
          <a:xfrm>
            <a:off x="2527075" y="2560320"/>
            <a:ext cx="2261400" cy="14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highlight>
                  <a:schemeClr val="lt1"/>
                </a:highlight>
              </a:rPr>
              <a:t>0/4 Failed</a:t>
            </a:r>
            <a:endParaRPr b="1" sz="1800">
              <a:highlight>
                <a:srgbClr val="FFFFFF"/>
              </a:highlight>
            </a:endParaRPr>
          </a:p>
          <a:p>
            <a:pPr indent="0" lvl="0" marL="0" rtl="0" algn="l">
              <a:lnSpc>
                <a:spcPct val="100000"/>
              </a:lnSpc>
              <a:spcBef>
                <a:spcPts val="800"/>
              </a:spcBef>
              <a:spcAft>
                <a:spcPts val="0"/>
              </a:spcAft>
              <a:buNone/>
            </a:pPr>
            <a:r>
              <a:rPr b="1" lang="en" sz="1800">
                <a:solidFill>
                  <a:srgbClr val="FD9900"/>
                </a:solidFill>
                <a:highlight>
                  <a:srgbClr val="FFFFFF"/>
                </a:highlight>
              </a:rPr>
              <a:t>Hiccups</a:t>
            </a:r>
            <a:endParaRPr b="1" sz="1800">
              <a:solidFill>
                <a:srgbClr val="FD9900"/>
              </a:solidFill>
              <a:highlight>
                <a:srgbClr val="FFFFFF"/>
              </a:highlight>
            </a:endParaRPr>
          </a:p>
          <a:p>
            <a:pPr indent="-304800" lvl="0" marL="457200" rtl="0" algn="l">
              <a:lnSpc>
                <a:spcPct val="135000"/>
              </a:lnSpc>
              <a:spcBef>
                <a:spcPts val="800"/>
              </a:spcBef>
              <a:spcAft>
                <a:spcPts val="0"/>
              </a:spcAft>
              <a:buSzPts val="1200"/>
              <a:buChar char="●"/>
            </a:pPr>
            <a:r>
              <a:rPr lang="en" sz="1200">
                <a:highlight>
                  <a:srgbClr val="FFFFFF"/>
                </a:highlight>
              </a:rPr>
              <a:t>Too Many PT on Page</a:t>
            </a:r>
            <a:endParaRPr sz="1200">
              <a:highlight>
                <a:srgbClr val="FFFFFF"/>
              </a:highlight>
            </a:endParaRPr>
          </a:p>
          <a:p>
            <a:pPr indent="-304800" lvl="0" marL="457200" rtl="0" algn="l">
              <a:lnSpc>
                <a:spcPct val="135000"/>
              </a:lnSpc>
              <a:spcBef>
                <a:spcPts val="0"/>
              </a:spcBef>
              <a:spcAft>
                <a:spcPts val="0"/>
              </a:spcAft>
              <a:buSzPts val="1200"/>
              <a:buChar char="●"/>
            </a:pPr>
            <a:r>
              <a:rPr lang="en" sz="1200">
                <a:highlight>
                  <a:srgbClr val="FFFFFF"/>
                </a:highlight>
              </a:rPr>
              <a:t>PT Contact Icons</a:t>
            </a:r>
            <a:endParaRPr sz="1200">
              <a:highlight>
                <a:srgbClr val="FFFFFF"/>
              </a:highlight>
            </a:endParaRPr>
          </a:p>
          <a:p>
            <a:pPr indent="0" lvl="0" marL="457200" rtl="0" algn="l">
              <a:lnSpc>
                <a:spcPct val="135000"/>
              </a:lnSpc>
              <a:spcBef>
                <a:spcPts val="0"/>
              </a:spcBef>
              <a:spcAft>
                <a:spcPts val="0"/>
              </a:spcAft>
              <a:buNone/>
            </a:pPr>
            <a:r>
              <a:t/>
            </a:r>
            <a:endParaRPr sz="1200">
              <a:highlight>
                <a:srgbClr val="FFFFFF"/>
              </a:highlight>
            </a:endParaRPr>
          </a:p>
          <a:p>
            <a:pPr indent="0" lvl="0" marL="0" rtl="0" algn="ctr">
              <a:lnSpc>
                <a:spcPct val="135000"/>
              </a:lnSpc>
              <a:spcBef>
                <a:spcPts val="0"/>
              </a:spcBef>
              <a:spcAft>
                <a:spcPts val="0"/>
              </a:spcAft>
              <a:buNone/>
            </a:pPr>
            <a:r>
              <a:t/>
            </a:r>
            <a:endParaRPr/>
          </a:p>
        </p:txBody>
      </p:sp>
      <p:sp>
        <p:nvSpPr>
          <p:cNvPr id="261" name="Google Shape;261;p31"/>
          <p:cNvSpPr txBox="1"/>
          <p:nvPr/>
        </p:nvSpPr>
        <p:spPr>
          <a:xfrm>
            <a:off x="2268150" y="4584800"/>
            <a:ext cx="4225800" cy="45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dk1"/>
                </a:solidFill>
              </a:rPr>
              <a:t>MyPT screen</a:t>
            </a:r>
            <a:r>
              <a:rPr b="1" lang="en" sz="1200"/>
              <a:t> </a:t>
            </a:r>
            <a:endParaRPr b="1" sz="1200"/>
          </a:p>
        </p:txBody>
      </p:sp>
      <p:pic>
        <p:nvPicPr>
          <p:cNvPr id="262" name="Google Shape;262;p31"/>
          <p:cNvPicPr preferRelativeResize="0"/>
          <p:nvPr/>
        </p:nvPicPr>
        <p:blipFill>
          <a:blip r:embed="rId3">
            <a:alphaModFix/>
          </a:blip>
          <a:stretch>
            <a:fillRect/>
          </a:stretch>
        </p:blipFill>
        <p:spPr>
          <a:xfrm>
            <a:off x="6450270" y="171475"/>
            <a:ext cx="2503855" cy="4864825"/>
          </a:xfrm>
          <a:prstGeom prst="rect">
            <a:avLst/>
          </a:prstGeom>
          <a:noFill/>
          <a:ln>
            <a:noFill/>
          </a:ln>
        </p:spPr>
      </p:pic>
      <p:sp>
        <p:nvSpPr>
          <p:cNvPr id="263" name="Google Shape;263;p31"/>
          <p:cNvSpPr/>
          <p:nvPr/>
        </p:nvSpPr>
        <p:spPr>
          <a:xfrm>
            <a:off x="6785700" y="1074150"/>
            <a:ext cx="1869300" cy="3274200"/>
          </a:xfrm>
          <a:prstGeom prst="rect">
            <a:avLst/>
          </a:prstGeom>
          <a:noFill/>
          <a:ln cap="flat" cmpd="sng" w="19050">
            <a:solidFill>
              <a:srgbClr val="FD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ctrTitle"/>
          </p:nvPr>
        </p:nvSpPr>
        <p:spPr>
          <a:xfrm>
            <a:off x="888350" y="744575"/>
            <a:ext cx="76989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3679B0"/>
                </a:solidFill>
                <a:latin typeface="Open Sans"/>
                <a:ea typeface="Open Sans"/>
                <a:cs typeface="Open Sans"/>
                <a:sym typeface="Open Sans"/>
              </a:rPr>
              <a:t>          </a:t>
            </a:r>
            <a:r>
              <a:rPr i="1" lang="en" sz="3200">
                <a:solidFill>
                  <a:srgbClr val="E36A30"/>
                </a:solidFill>
                <a:latin typeface="Open Sans SemiBold"/>
                <a:ea typeface="Open Sans SemiBold"/>
                <a:cs typeface="Open Sans SemiBold"/>
                <a:sym typeface="Open Sans SemiBold"/>
              </a:rPr>
              <a:t>PT Personalized!</a:t>
            </a:r>
            <a:endParaRPr i="1" sz="3200">
              <a:solidFill>
                <a:srgbClr val="E36A30"/>
              </a:solidFill>
              <a:latin typeface="Open Sans SemiBold"/>
              <a:ea typeface="Open Sans SemiBold"/>
              <a:cs typeface="Open Sans SemiBold"/>
              <a:sym typeface="Open Sans SemiBold"/>
            </a:endParaRPr>
          </a:p>
          <a:p>
            <a:pPr indent="0" lvl="0" marL="0" rtl="0" algn="ctr">
              <a:spcBef>
                <a:spcPts val="0"/>
              </a:spcBef>
              <a:spcAft>
                <a:spcPts val="0"/>
              </a:spcAft>
              <a:buNone/>
            </a:pPr>
            <a:r>
              <a:rPr i="1" lang="en" sz="2000">
                <a:solidFill>
                  <a:schemeClr val="accent3"/>
                </a:solidFill>
                <a:latin typeface="Open Sans Light"/>
                <a:ea typeface="Open Sans Light"/>
                <a:cs typeface="Open Sans Light"/>
                <a:sym typeface="Open Sans Light"/>
              </a:rPr>
              <a:t>Rehabilitate, recover, and get lasting relief from pain through personalized exercise regimens and ongoing support from your own physical therapist - all with your smartphone.</a:t>
            </a:r>
            <a:endParaRPr i="1" sz="2000">
              <a:solidFill>
                <a:schemeClr val="accent3"/>
              </a:solidFill>
              <a:latin typeface="Open Sans Light"/>
              <a:ea typeface="Open Sans Light"/>
              <a:cs typeface="Open Sans Light"/>
              <a:sym typeface="Open Sans Light"/>
            </a:endParaRPr>
          </a:p>
        </p:txBody>
      </p:sp>
      <p:sp>
        <p:nvSpPr>
          <p:cNvPr id="70" name="Google Shape;70;p14"/>
          <p:cNvSpPr txBox="1"/>
          <p:nvPr>
            <p:ph idx="1" type="subTitle"/>
          </p:nvPr>
        </p:nvSpPr>
        <p:spPr>
          <a:xfrm>
            <a:off x="3008400" y="4690500"/>
            <a:ext cx="6135600" cy="4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pen Sans Light"/>
                <a:ea typeface="Open Sans Light"/>
                <a:cs typeface="Open Sans Light"/>
                <a:sym typeface="Open Sans Light"/>
              </a:rPr>
              <a:t>Joanna Choi | Dwayne McFarlane | Jackie Rider | Simone Tobias</a:t>
            </a:r>
            <a:endParaRPr sz="1600">
              <a:latin typeface="Open Sans Light"/>
              <a:ea typeface="Open Sans Light"/>
              <a:cs typeface="Open Sans Light"/>
              <a:sym typeface="Open Sans Light"/>
            </a:endParaRPr>
          </a:p>
        </p:txBody>
      </p:sp>
      <p:pic>
        <p:nvPicPr>
          <p:cNvPr id="71" name="Google Shape;71;p14"/>
          <p:cNvPicPr preferRelativeResize="0"/>
          <p:nvPr/>
        </p:nvPicPr>
        <p:blipFill>
          <a:blip r:embed="rId3">
            <a:alphaModFix/>
          </a:blip>
          <a:stretch>
            <a:fillRect/>
          </a:stretch>
        </p:blipFill>
        <p:spPr>
          <a:xfrm>
            <a:off x="1310725" y="856000"/>
            <a:ext cx="2583025" cy="758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nvSpPr>
        <p:spPr>
          <a:xfrm>
            <a:off x="3345648" y="940225"/>
            <a:ext cx="5303400" cy="3657600"/>
          </a:xfrm>
          <a:prstGeom prst="rect">
            <a:avLst/>
          </a:prstGeom>
          <a:solidFill>
            <a:srgbClr val="CFE2F3">
              <a:alpha val="446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69" name="Google Shape;269;p32"/>
          <p:cNvPicPr preferRelativeResize="0"/>
          <p:nvPr/>
        </p:nvPicPr>
        <p:blipFill>
          <a:blip r:embed="rId3">
            <a:alphaModFix/>
          </a:blip>
          <a:stretch>
            <a:fillRect/>
          </a:stretch>
        </p:blipFill>
        <p:spPr>
          <a:xfrm>
            <a:off x="329184" y="661416"/>
            <a:ext cx="2345825" cy="4412914"/>
          </a:xfrm>
          <a:prstGeom prst="rect">
            <a:avLst/>
          </a:prstGeom>
          <a:noFill/>
          <a:ln>
            <a:noFill/>
          </a:ln>
        </p:spPr>
      </p:pic>
      <p:sp>
        <p:nvSpPr>
          <p:cNvPr id="270" name="Google Shape;270;p32"/>
          <p:cNvSpPr txBox="1"/>
          <p:nvPr>
            <p:ph type="title"/>
          </p:nvPr>
        </p:nvSpPr>
        <p:spPr>
          <a:xfrm>
            <a:off x="311700" y="1371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Hi</a:t>
            </a:r>
            <a:r>
              <a:rPr b="1" lang="en">
                <a:solidFill>
                  <a:schemeClr val="accent3"/>
                </a:solidFill>
                <a:latin typeface="Open Sans"/>
                <a:ea typeface="Open Sans"/>
                <a:cs typeface="Open Sans"/>
                <a:sym typeface="Open Sans"/>
              </a:rPr>
              <a:t>-Fi Prototype </a:t>
            </a:r>
            <a:r>
              <a:rPr lang="en">
                <a:solidFill>
                  <a:schemeClr val="accent3"/>
                </a:solidFill>
                <a:latin typeface="Open Sans"/>
                <a:ea typeface="Open Sans"/>
                <a:cs typeface="Open Sans"/>
                <a:sym typeface="Open Sans"/>
              </a:rPr>
              <a:t>| Updated Design - Onboarding</a:t>
            </a:r>
            <a:endParaRPr>
              <a:solidFill>
                <a:schemeClr val="accent3"/>
              </a:solidFill>
              <a:latin typeface="Open Sans"/>
              <a:ea typeface="Open Sans"/>
              <a:cs typeface="Open Sans"/>
              <a:sym typeface="Open Sans"/>
            </a:endParaRPr>
          </a:p>
          <a:p>
            <a:pPr indent="0" lvl="0" marL="0" rtl="0" algn="l">
              <a:spcBef>
                <a:spcPts val="0"/>
              </a:spcBef>
              <a:spcAft>
                <a:spcPts val="0"/>
              </a:spcAft>
              <a:buNone/>
            </a:pPr>
            <a:r>
              <a:t/>
            </a:r>
            <a:endParaRPr/>
          </a:p>
        </p:txBody>
      </p:sp>
      <p:grpSp>
        <p:nvGrpSpPr>
          <p:cNvPr id="271" name="Google Shape;271;p32"/>
          <p:cNvGrpSpPr/>
          <p:nvPr/>
        </p:nvGrpSpPr>
        <p:grpSpPr>
          <a:xfrm>
            <a:off x="1699208" y="2393101"/>
            <a:ext cx="357300" cy="357302"/>
            <a:chOff x="1580525" y="1274673"/>
            <a:chExt cx="357300" cy="357302"/>
          </a:xfrm>
        </p:grpSpPr>
        <p:sp>
          <p:nvSpPr>
            <p:cNvPr id="272" name="Google Shape;272;p32"/>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73" name="Google Shape;273;p32"/>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grpSp>
        <p:nvGrpSpPr>
          <p:cNvPr id="274" name="Google Shape;274;p32"/>
          <p:cNvGrpSpPr/>
          <p:nvPr/>
        </p:nvGrpSpPr>
        <p:grpSpPr>
          <a:xfrm>
            <a:off x="2317708" y="4482201"/>
            <a:ext cx="357300" cy="357302"/>
            <a:chOff x="1580525" y="1274673"/>
            <a:chExt cx="357300" cy="357302"/>
          </a:xfrm>
        </p:grpSpPr>
        <p:sp>
          <p:nvSpPr>
            <p:cNvPr id="275" name="Google Shape;275;p32"/>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76" name="Google Shape;276;p32"/>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3</a:t>
              </a:r>
              <a:endParaRPr b="1">
                <a:solidFill>
                  <a:srgbClr val="FFFFFF"/>
                </a:solidFill>
              </a:endParaRPr>
            </a:p>
          </p:txBody>
        </p:sp>
      </p:grpSp>
      <p:grpSp>
        <p:nvGrpSpPr>
          <p:cNvPr id="277" name="Google Shape;277;p32"/>
          <p:cNvGrpSpPr/>
          <p:nvPr/>
        </p:nvGrpSpPr>
        <p:grpSpPr>
          <a:xfrm>
            <a:off x="857183" y="4124901"/>
            <a:ext cx="357300" cy="357302"/>
            <a:chOff x="1580525" y="1274673"/>
            <a:chExt cx="357300" cy="357302"/>
          </a:xfrm>
        </p:grpSpPr>
        <p:sp>
          <p:nvSpPr>
            <p:cNvPr id="278" name="Google Shape;278;p32"/>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79" name="Google Shape;279;p32"/>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a:t>
              </a:r>
              <a:endParaRPr b="1">
                <a:solidFill>
                  <a:srgbClr val="FFFFFF"/>
                </a:solidFill>
              </a:endParaRPr>
            </a:p>
          </p:txBody>
        </p:sp>
      </p:grpSp>
      <p:sp>
        <p:nvSpPr>
          <p:cNvPr id="280" name="Google Shape;280;p32"/>
          <p:cNvSpPr txBox="1"/>
          <p:nvPr/>
        </p:nvSpPr>
        <p:spPr>
          <a:xfrm>
            <a:off x="4023360" y="1097280"/>
            <a:ext cx="4100400" cy="16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Removed circle background for clearer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Added carousel navigation for linked pages.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Escape option to proceed directly to app.</a:t>
            </a:r>
            <a:endParaRPr/>
          </a:p>
          <a:p>
            <a:pPr indent="0" lvl="0" marL="0" rtl="0" algn="l">
              <a:spcBef>
                <a:spcPts val="0"/>
              </a:spcBef>
              <a:spcAft>
                <a:spcPts val="0"/>
              </a:spcAft>
              <a:buNone/>
            </a:pPr>
            <a:r>
              <a:t/>
            </a:r>
            <a:endParaRPr/>
          </a:p>
        </p:txBody>
      </p:sp>
      <p:grpSp>
        <p:nvGrpSpPr>
          <p:cNvPr id="281" name="Google Shape;281;p32"/>
          <p:cNvGrpSpPr/>
          <p:nvPr/>
        </p:nvGrpSpPr>
        <p:grpSpPr>
          <a:xfrm>
            <a:off x="3547872" y="1103703"/>
            <a:ext cx="357300" cy="357302"/>
            <a:chOff x="1580525" y="1274673"/>
            <a:chExt cx="357300" cy="357302"/>
          </a:xfrm>
        </p:grpSpPr>
        <p:sp>
          <p:nvSpPr>
            <p:cNvPr id="282" name="Google Shape;282;p32"/>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83" name="Google Shape;283;p32"/>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grpSp>
        <p:nvGrpSpPr>
          <p:cNvPr id="284" name="Google Shape;284;p32"/>
          <p:cNvGrpSpPr/>
          <p:nvPr/>
        </p:nvGrpSpPr>
        <p:grpSpPr>
          <a:xfrm>
            <a:off x="3547872" y="1772278"/>
            <a:ext cx="357300" cy="357302"/>
            <a:chOff x="1580525" y="1274673"/>
            <a:chExt cx="357300" cy="357302"/>
          </a:xfrm>
        </p:grpSpPr>
        <p:sp>
          <p:nvSpPr>
            <p:cNvPr id="285" name="Google Shape;285;p32"/>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86" name="Google Shape;286;p32"/>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a:t>
              </a:r>
              <a:endParaRPr b="1">
                <a:solidFill>
                  <a:srgbClr val="FFFFFF"/>
                </a:solidFill>
              </a:endParaRPr>
            </a:p>
          </p:txBody>
        </p:sp>
      </p:grpSp>
      <p:grpSp>
        <p:nvGrpSpPr>
          <p:cNvPr id="287" name="Google Shape;287;p32"/>
          <p:cNvGrpSpPr/>
          <p:nvPr/>
        </p:nvGrpSpPr>
        <p:grpSpPr>
          <a:xfrm>
            <a:off x="3547872" y="2417678"/>
            <a:ext cx="357300" cy="357302"/>
            <a:chOff x="1580525" y="1274673"/>
            <a:chExt cx="357300" cy="357302"/>
          </a:xfrm>
        </p:grpSpPr>
        <p:sp>
          <p:nvSpPr>
            <p:cNvPr id="288" name="Google Shape;288;p32"/>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89" name="Google Shape;289;p32"/>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3</a:t>
              </a:r>
              <a:endParaRPr b="1">
                <a:solidFill>
                  <a:srgbClr val="FFFFFF"/>
                </a:solidFill>
              </a:endParaRPr>
            </a:p>
          </p:txBody>
        </p:sp>
      </p:grpSp>
      <p:sp>
        <p:nvSpPr>
          <p:cNvPr id="290" name="Google Shape;290;p32"/>
          <p:cNvSpPr txBox="1"/>
          <p:nvPr/>
        </p:nvSpPr>
        <p:spPr>
          <a:xfrm>
            <a:off x="2867950" y="4645125"/>
            <a:ext cx="3000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Onboarding screen</a:t>
            </a:r>
            <a:endParaRPr b="1" sz="12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nvSpPr>
        <p:spPr>
          <a:xfrm>
            <a:off x="3432048" y="914400"/>
            <a:ext cx="5303400" cy="3657600"/>
          </a:xfrm>
          <a:prstGeom prst="rect">
            <a:avLst/>
          </a:prstGeom>
          <a:solidFill>
            <a:srgbClr val="CFE2F3">
              <a:alpha val="446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6" name="Google Shape;296;p33"/>
          <p:cNvSpPr txBox="1"/>
          <p:nvPr>
            <p:ph type="title"/>
          </p:nvPr>
        </p:nvSpPr>
        <p:spPr>
          <a:xfrm>
            <a:off x="311700" y="1371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Hi</a:t>
            </a:r>
            <a:r>
              <a:rPr b="1" lang="en">
                <a:solidFill>
                  <a:schemeClr val="accent3"/>
                </a:solidFill>
                <a:latin typeface="Open Sans"/>
                <a:ea typeface="Open Sans"/>
                <a:cs typeface="Open Sans"/>
                <a:sym typeface="Open Sans"/>
              </a:rPr>
              <a:t>-Fi Prototype </a:t>
            </a:r>
            <a:r>
              <a:rPr lang="en">
                <a:solidFill>
                  <a:schemeClr val="accent3"/>
                </a:solidFill>
                <a:latin typeface="Open Sans"/>
                <a:ea typeface="Open Sans"/>
                <a:cs typeface="Open Sans"/>
                <a:sym typeface="Open Sans"/>
              </a:rPr>
              <a:t>| Updated Design - Home</a:t>
            </a:r>
            <a:endParaRPr>
              <a:solidFill>
                <a:schemeClr val="accent3"/>
              </a:solidFill>
              <a:latin typeface="Open Sans"/>
              <a:ea typeface="Open Sans"/>
              <a:cs typeface="Open Sans"/>
              <a:sym typeface="Open Sans"/>
            </a:endParaRPr>
          </a:p>
          <a:p>
            <a:pPr indent="0" lvl="0" marL="0" rtl="0" algn="l">
              <a:spcBef>
                <a:spcPts val="0"/>
              </a:spcBef>
              <a:spcAft>
                <a:spcPts val="0"/>
              </a:spcAft>
              <a:buNone/>
            </a:pPr>
            <a:r>
              <a:t/>
            </a:r>
            <a:endParaRPr/>
          </a:p>
        </p:txBody>
      </p:sp>
      <p:grpSp>
        <p:nvGrpSpPr>
          <p:cNvPr id="297" name="Google Shape;297;p33"/>
          <p:cNvGrpSpPr/>
          <p:nvPr/>
        </p:nvGrpSpPr>
        <p:grpSpPr>
          <a:xfrm>
            <a:off x="1870495" y="2456826"/>
            <a:ext cx="357300" cy="357302"/>
            <a:chOff x="1580525" y="1274673"/>
            <a:chExt cx="357300" cy="357302"/>
          </a:xfrm>
        </p:grpSpPr>
        <p:sp>
          <p:nvSpPr>
            <p:cNvPr id="298" name="Google Shape;298;p33"/>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299" name="Google Shape;299;p33"/>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sp>
        <p:nvSpPr>
          <p:cNvPr id="300" name="Google Shape;300;p33"/>
          <p:cNvSpPr txBox="1"/>
          <p:nvPr/>
        </p:nvSpPr>
        <p:spPr>
          <a:xfrm>
            <a:off x="4024850" y="1097275"/>
            <a:ext cx="4646100" cy="12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Redesigned tracking to immediately convey progress.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Changed icon for Exercises. </a:t>
            </a:r>
            <a:endParaRPr/>
          </a:p>
          <a:p>
            <a:pPr indent="0" lvl="0" marL="0" rtl="0" algn="l">
              <a:spcBef>
                <a:spcPts val="0"/>
              </a:spcBef>
              <a:spcAft>
                <a:spcPts val="0"/>
              </a:spcAft>
              <a:buNone/>
            </a:pPr>
            <a:r>
              <a:t/>
            </a:r>
            <a:endParaRPr/>
          </a:p>
        </p:txBody>
      </p:sp>
      <p:pic>
        <p:nvPicPr>
          <p:cNvPr id="301" name="Google Shape;301;p33"/>
          <p:cNvPicPr preferRelativeResize="0"/>
          <p:nvPr/>
        </p:nvPicPr>
        <p:blipFill>
          <a:blip r:embed="rId3">
            <a:alphaModFix/>
          </a:blip>
          <a:stretch>
            <a:fillRect/>
          </a:stretch>
        </p:blipFill>
        <p:spPr>
          <a:xfrm>
            <a:off x="329184" y="661416"/>
            <a:ext cx="2322576" cy="4424507"/>
          </a:xfrm>
          <a:prstGeom prst="rect">
            <a:avLst/>
          </a:prstGeom>
          <a:noFill/>
          <a:ln>
            <a:noFill/>
          </a:ln>
        </p:spPr>
      </p:pic>
      <p:grpSp>
        <p:nvGrpSpPr>
          <p:cNvPr id="302" name="Google Shape;302;p33"/>
          <p:cNvGrpSpPr/>
          <p:nvPr/>
        </p:nvGrpSpPr>
        <p:grpSpPr>
          <a:xfrm>
            <a:off x="2227795" y="2456803"/>
            <a:ext cx="357300" cy="357323"/>
            <a:chOff x="1580525" y="1274650"/>
            <a:chExt cx="357300" cy="357323"/>
          </a:xfrm>
        </p:grpSpPr>
        <p:sp>
          <p:nvSpPr>
            <p:cNvPr id="303" name="Google Shape;303;p33"/>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304" name="Google Shape;304;p33"/>
            <p:cNvSpPr txBox="1"/>
            <p:nvPr/>
          </p:nvSpPr>
          <p:spPr>
            <a:xfrm>
              <a:off x="1580525" y="1274650"/>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grpSp>
        <p:nvGrpSpPr>
          <p:cNvPr id="305" name="Google Shape;305;p33"/>
          <p:cNvGrpSpPr/>
          <p:nvPr/>
        </p:nvGrpSpPr>
        <p:grpSpPr>
          <a:xfrm>
            <a:off x="1566195" y="4214666"/>
            <a:ext cx="357300" cy="357323"/>
            <a:chOff x="1580525" y="1274650"/>
            <a:chExt cx="357300" cy="357323"/>
          </a:xfrm>
        </p:grpSpPr>
        <p:sp>
          <p:nvSpPr>
            <p:cNvPr id="306" name="Google Shape;306;p33"/>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307" name="Google Shape;307;p33"/>
            <p:cNvSpPr txBox="1"/>
            <p:nvPr/>
          </p:nvSpPr>
          <p:spPr>
            <a:xfrm>
              <a:off x="1580525" y="1274650"/>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a:t>
              </a:r>
              <a:endParaRPr b="1">
                <a:solidFill>
                  <a:srgbClr val="FFFFFF"/>
                </a:solidFill>
              </a:endParaRPr>
            </a:p>
          </p:txBody>
        </p:sp>
      </p:grpSp>
      <p:grpSp>
        <p:nvGrpSpPr>
          <p:cNvPr id="308" name="Google Shape;308;p33"/>
          <p:cNvGrpSpPr/>
          <p:nvPr/>
        </p:nvGrpSpPr>
        <p:grpSpPr>
          <a:xfrm>
            <a:off x="3547872" y="1103703"/>
            <a:ext cx="357300" cy="357302"/>
            <a:chOff x="1580525" y="1274673"/>
            <a:chExt cx="357300" cy="357302"/>
          </a:xfrm>
        </p:grpSpPr>
        <p:sp>
          <p:nvSpPr>
            <p:cNvPr id="309" name="Google Shape;309;p33"/>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310" name="Google Shape;310;p33"/>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a:t>
              </a:r>
              <a:endParaRPr b="1">
                <a:solidFill>
                  <a:srgbClr val="FFFFFF"/>
                </a:solidFill>
              </a:endParaRPr>
            </a:p>
          </p:txBody>
        </p:sp>
      </p:grpSp>
      <p:grpSp>
        <p:nvGrpSpPr>
          <p:cNvPr id="311" name="Google Shape;311;p33"/>
          <p:cNvGrpSpPr/>
          <p:nvPr/>
        </p:nvGrpSpPr>
        <p:grpSpPr>
          <a:xfrm>
            <a:off x="3547872" y="1772278"/>
            <a:ext cx="357300" cy="357302"/>
            <a:chOff x="1580525" y="1274673"/>
            <a:chExt cx="357300" cy="357302"/>
          </a:xfrm>
        </p:grpSpPr>
        <p:sp>
          <p:nvSpPr>
            <p:cNvPr id="312" name="Google Shape;312;p33"/>
            <p:cNvSpPr/>
            <p:nvPr/>
          </p:nvSpPr>
          <p:spPr>
            <a:xfrm>
              <a:off x="1580525" y="1274673"/>
              <a:ext cx="357300" cy="3573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300"/>
                </a:spcAft>
                <a:buNone/>
              </a:pPr>
              <a:r>
                <a:t/>
              </a:r>
              <a:endParaRPr/>
            </a:p>
          </p:txBody>
        </p:sp>
        <p:sp>
          <p:nvSpPr>
            <p:cNvPr id="313" name="Google Shape;313;p33"/>
            <p:cNvSpPr txBox="1"/>
            <p:nvPr/>
          </p:nvSpPr>
          <p:spPr>
            <a:xfrm>
              <a:off x="1580525" y="1274675"/>
              <a:ext cx="3573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a:t>
              </a:r>
              <a:endParaRPr b="1">
                <a:solidFill>
                  <a:srgbClr val="FFFFFF"/>
                </a:solidFill>
              </a:endParaRPr>
            </a:p>
          </p:txBody>
        </p:sp>
      </p:grpSp>
      <p:sp>
        <p:nvSpPr>
          <p:cNvPr id="314" name="Google Shape;314;p33"/>
          <p:cNvSpPr txBox="1"/>
          <p:nvPr/>
        </p:nvSpPr>
        <p:spPr>
          <a:xfrm>
            <a:off x="2867950" y="4645125"/>
            <a:ext cx="3000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Home screen</a:t>
            </a:r>
            <a:endParaRPr b="1" sz="1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3"/>
                </a:solidFill>
                <a:latin typeface="Open Sans"/>
                <a:ea typeface="Open Sans"/>
                <a:cs typeface="Open Sans"/>
                <a:sym typeface="Open Sans"/>
              </a:rPr>
              <a:t>Next Steps</a:t>
            </a:r>
            <a:endParaRPr b="1">
              <a:solidFill>
                <a:schemeClr val="accent3"/>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320" name="Google Shape;32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52B3E"/>
              </a:buClr>
              <a:buSzPts val="1800"/>
              <a:buFont typeface="Open Sans"/>
              <a:buChar char="●"/>
            </a:pPr>
            <a:r>
              <a:rPr lang="en">
                <a:solidFill>
                  <a:srgbClr val="052B3E"/>
                </a:solidFill>
                <a:latin typeface="Open Sans"/>
                <a:ea typeface="Open Sans"/>
                <a:cs typeface="Open Sans"/>
                <a:sym typeface="Open Sans"/>
              </a:rPr>
              <a:t>Conduct a second round of usability testing for the </a:t>
            </a:r>
            <a:br>
              <a:rPr lang="en">
                <a:solidFill>
                  <a:srgbClr val="052B3E"/>
                </a:solidFill>
                <a:latin typeface="Open Sans"/>
                <a:ea typeface="Open Sans"/>
                <a:cs typeface="Open Sans"/>
                <a:sym typeface="Open Sans"/>
              </a:rPr>
            </a:br>
            <a:r>
              <a:rPr lang="en">
                <a:solidFill>
                  <a:srgbClr val="052B3E"/>
                </a:solidFill>
                <a:latin typeface="Open Sans"/>
                <a:ea typeface="Open Sans"/>
                <a:cs typeface="Open Sans"/>
                <a:sym typeface="Open Sans"/>
              </a:rPr>
              <a:t>high-fidelity prototype</a:t>
            </a:r>
            <a:endParaRPr>
              <a:solidFill>
                <a:srgbClr val="052B3E"/>
              </a:solidFill>
              <a:latin typeface="Open Sans"/>
              <a:ea typeface="Open Sans"/>
              <a:cs typeface="Open Sans"/>
              <a:sym typeface="Open Sans"/>
            </a:endParaRPr>
          </a:p>
          <a:p>
            <a:pPr indent="-342900" lvl="0" marL="457200" rtl="0" algn="l">
              <a:spcBef>
                <a:spcPts val="0"/>
              </a:spcBef>
              <a:spcAft>
                <a:spcPts val="0"/>
              </a:spcAft>
              <a:buClr>
                <a:srgbClr val="052B3E"/>
              </a:buClr>
              <a:buSzPts val="1800"/>
              <a:buFont typeface="Open Sans"/>
              <a:buChar char="●"/>
            </a:pPr>
            <a:r>
              <a:rPr lang="en">
                <a:solidFill>
                  <a:srgbClr val="052B3E"/>
                </a:solidFill>
                <a:latin typeface="Open Sans"/>
                <a:ea typeface="Open Sans"/>
                <a:cs typeface="Open Sans"/>
                <a:sym typeface="Open Sans"/>
              </a:rPr>
              <a:t>Edit the prototype based on feedback from usability testing</a:t>
            </a:r>
            <a:endParaRPr>
              <a:solidFill>
                <a:srgbClr val="052B3E"/>
              </a:solidFill>
              <a:latin typeface="Open Sans"/>
              <a:ea typeface="Open Sans"/>
              <a:cs typeface="Open Sans"/>
              <a:sym typeface="Open Sans"/>
            </a:endParaRPr>
          </a:p>
          <a:p>
            <a:pPr indent="-342900" lvl="0" marL="457200" rtl="0" algn="l">
              <a:spcBef>
                <a:spcPts val="0"/>
              </a:spcBef>
              <a:spcAft>
                <a:spcPts val="0"/>
              </a:spcAft>
              <a:buClr>
                <a:srgbClr val="052B3E"/>
              </a:buClr>
              <a:buSzPts val="1800"/>
              <a:buFont typeface="Open Sans"/>
              <a:buChar char="●"/>
            </a:pPr>
            <a:r>
              <a:rPr lang="en">
                <a:solidFill>
                  <a:srgbClr val="052B3E"/>
                </a:solidFill>
                <a:latin typeface="Open Sans"/>
                <a:ea typeface="Open Sans"/>
                <a:cs typeface="Open Sans"/>
                <a:sym typeface="Open Sans"/>
              </a:rPr>
              <a:t>Build out connection with partner company WebPT</a:t>
            </a:r>
            <a:endParaRPr>
              <a:solidFill>
                <a:srgbClr val="052B3E"/>
              </a:solidFill>
              <a:latin typeface="Open Sans"/>
              <a:ea typeface="Open Sans"/>
              <a:cs typeface="Open Sans"/>
              <a:sym typeface="Open Sans"/>
            </a:endParaRPr>
          </a:p>
          <a:p>
            <a:pPr indent="-342900" lvl="0" marL="457200" rtl="0" algn="l">
              <a:spcBef>
                <a:spcPts val="0"/>
              </a:spcBef>
              <a:spcAft>
                <a:spcPts val="0"/>
              </a:spcAft>
              <a:buClr>
                <a:srgbClr val="052B3E"/>
              </a:buClr>
              <a:buSzPts val="1800"/>
              <a:buFont typeface="Open Sans"/>
              <a:buChar char="●"/>
            </a:pPr>
            <a:r>
              <a:rPr lang="en">
                <a:solidFill>
                  <a:srgbClr val="052B3E"/>
                </a:solidFill>
                <a:latin typeface="Open Sans"/>
                <a:ea typeface="Open Sans"/>
                <a:cs typeface="Open Sans"/>
                <a:sym typeface="Open Sans"/>
              </a:rPr>
              <a:t>Hand off to developers</a:t>
            </a:r>
            <a:endParaRPr>
              <a:solidFill>
                <a:srgbClr val="052B3E"/>
              </a:solidFill>
              <a:latin typeface="Open Sans"/>
              <a:ea typeface="Open Sans"/>
              <a:cs typeface="Open Sans"/>
              <a:sym typeface="Open Sans"/>
            </a:endParaRPr>
          </a:p>
        </p:txBody>
      </p:sp>
      <p:sp>
        <p:nvSpPr>
          <p:cNvPr id="321" name="Google Shape;321;p34"/>
          <p:cNvSpPr txBox="1"/>
          <p:nvPr/>
        </p:nvSpPr>
        <p:spPr>
          <a:xfrm>
            <a:off x="5832300" y="4568875"/>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Light"/>
                <a:ea typeface="Open Sans Light"/>
                <a:cs typeface="Open Sans Light"/>
                <a:sym typeface="Open Sans Light"/>
              </a:rPr>
              <a:t>Choi | McFarlane | Rider | Tobias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4163775" y="1152475"/>
            <a:ext cx="4707300" cy="3093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600">
                <a:solidFill>
                  <a:schemeClr val="accent3"/>
                </a:solidFill>
                <a:latin typeface="Open Sans"/>
                <a:ea typeface="Open Sans"/>
                <a:cs typeface="Open Sans"/>
                <a:sym typeface="Open Sans"/>
              </a:rPr>
              <a:t>Questions</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lang="en" sz="1600">
                <a:solidFill>
                  <a:schemeClr val="accent3"/>
                </a:solidFill>
                <a:latin typeface="Open Sans SemiBold"/>
                <a:ea typeface="Open Sans SemiBold"/>
                <a:cs typeface="Open Sans SemiBold"/>
                <a:sym typeface="Open Sans SemiBold"/>
              </a:rPr>
              <a:t>How did you track your PT progress?</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lang="en" sz="1600">
                <a:solidFill>
                  <a:schemeClr val="accent3"/>
                </a:solidFill>
                <a:latin typeface="Open Sans SemiBold"/>
                <a:ea typeface="Open Sans SemiBold"/>
                <a:cs typeface="Open Sans SemiBold"/>
                <a:sym typeface="Open Sans SemiBold"/>
              </a:rPr>
              <a:t>How often did you do the PT exercises at home?</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lang="en" sz="1600">
                <a:solidFill>
                  <a:schemeClr val="accent3"/>
                </a:solidFill>
                <a:latin typeface="Open Sans SemiBold"/>
                <a:ea typeface="Open Sans SemiBold"/>
                <a:cs typeface="Open Sans SemiBold"/>
                <a:sym typeface="Open Sans SemiBold"/>
              </a:rPr>
              <a:t>Did you experience pain during/after your PT session?</a:t>
            </a:r>
            <a:endParaRPr sz="1600">
              <a:solidFill>
                <a:schemeClr val="accent3"/>
              </a:solidFill>
              <a:latin typeface="Open Sans SemiBold"/>
              <a:ea typeface="Open Sans SemiBold"/>
              <a:cs typeface="Open Sans SemiBold"/>
              <a:sym typeface="Open Sans SemiBold"/>
            </a:endParaRPr>
          </a:p>
        </p:txBody>
      </p:sp>
      <p:sp>
        <p:nvSpPr>
          <p:cNvPr id="77" name="Google Shape;77;p15"/>
          <p:cNvSpPr txBox="1"/>
          <p:nvPr>
            <p:ph idx="1" type="body"/>
          </p:nvPr>
        </p:nvSpPr>
        <p:spPr>
          <a:xfrm>
            <a:off x="311700" y="1152475"/>
            <a:ext cx="3532800" cy="3093000"/>
          </a:xfrm>
          <a:prstGeom prst="rect">
            <a:avLst/>
          </a:prstGeom>
          <a:solidFill>
            <a:srgbClr val="F3F3F3"/>
          </a:solidFill>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600">
                <a:solidFill>
                  <a:schemeClr val="accent3"/>
                </a:solidFill>
                <a:latin typeface="Open Sans"/>
                <a:ea typeface="Open Sans"/>
                <a:cs typeface="Open Sans"/>
                <a:sym typeface="Open Sans"/>
              </a:rPr>
              <a:t>Statistics</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b="1" lang="en" sz="1600">
                <a:solidFill>
                  <a:schemeClr val="accent3"/>
                </a:solidFill>
                <a:latin typeface="Open Sans"/>
                <a:ea typeface="Open Sans"/>
                <a:cs typeface="Open Sans"/>
                <a:sym typeface="Open Sans"/>
              </a:rPr>
              <a:t>Gender: </a:t>
            </a:r>
            <a:r>
              <a:rPr lang="en" sz="1600">
                <a:solidFill>
                  <a:schemeClr val="accent3"/>
                </a:solidFill>
                <a:latin typeface="Open Sans SemiBold"/>
                <a:ea typeface="Open Sans SemiBold"/>
                <a:cs typeface="Open Sans SemiBold"/>
                <a:sym typeface="Open Sans SemiBold"/>
              </a:rPr>
              <a:t>5 women, 1 man</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b="1" lang="en" sz="1600">
                <a:solidFill>
                  <a:schemeClr val="accent3"/>
                </a:solidFill>
                <a:latin typeface="Open Sans"/>
                <a:ea typeface="Open Sans"/>
                <a:cs typeface="Open Sans"/>
                <a:sym typeface="Open Sans"/>
              </a:rPr>
              <a:t>Age:</a:t>
            </a:r>
            <a:r>
              <a:rPr lang="en" sz="1600">
                <a:solidFill>
                  <a:schemeClr val="accent3"/>
                </a:solidFill>
                <a:latin typeface="Open Sans SemiBold"/>
                <a:ea typeface="Open Sans SemiBold"/>
                <a:cs typeface="Open Sans SemiBold"/>
                <a:sym typeface="Open Sans SemiBold"/>
              </a:rPr>
              <a:t> 25 - 72</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b="1" lang="en" sz="1600">
                <a:solidFill>
                  <a:schemeClr val="accent3"/>
                </a:solidFill>
                <a:latin typeface="Open Sans"/>
                <a:ea typeface="Open Sans"/>
                <a:cs typeface="Open Sans"/>
                <a:sym typeface="Open Sans"/>
              </a:rPr>
              <a:t>Chronic pain related PT:</a:t>
            </a:r>
            <a:r>
              <a:rPr lang="en" sz="1600">
                <a:solidFill>
                  <a:schemeClr val="accent3"/>
                </a:solidFill>
                <a:latin typeface="Open Sans SemiBold"/>
                <a:ea typeface="Open Sans SemiBold"/>
                <a:cs typeface="Open Sans SemiBold"/>
                <a:sym typeface="Open Sans SemiBold"/>
              </a:rPr>
              <a:t> 3</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b="1" lang="en" sz="1600">
                <a:solidFill>
                  <a:schemeClr val="accent3"/>
                </a:solidFill>
                <a:latin typeface="Open Sans"/>
                <a:ea typeface="Open Sans"/>
                <a:cs typeface="Open Sans"/>
                <a:sym typeface="Open Sans"/>
              </a:rPr>
              <a:t>Injury related PT:</a:t>
            </a:r>
            <a:r>
              <a:rPr lang="en" sz="1600">
                <a:solidFill>
                  <a:schemeClr val="accent3"/>
                </a:solidFill>
                <a:latin typeface="Open Sans SemiBold"/>
                <a:ea typeface="Open Sans SemiBold"/>
                <a:cs typeface="Open Sans SemiBold"/>
                <a:sym typeface="Open Sans SemiBold"/>
              </a:rPr>
              <a:t> 3</a:t>
            </a:r>
            <a:endParaRPr sz="1600">
              <a:solidFill>
                <a:schemeClr val="accent3"/>
              </a:solidFill>
              <a:latin typeface="Open Sans SemiBold"/>
              <a:ea typeface="Open Sans SemiBold"/>
              <a:cs typeface="Open Sans SemiBold"/>
              <a:sym typeface="Open Sans SemiBold"/>
            </a:endParaRPr>
          </a:p>
          <a:p>
            <a:pPr indent="-330200" lvl="0" marL="457200" rtl="0" algn="l">
              <a:lnSpc>
                <a:spcPct val="150000"/>
              </a:lnSpc>
              <a:spcBef>
                <a:spcPts val="0"/>
              </a:spcBef>
              <a:spcAft>
                <a:spcPts val="0"/>
              </a:spcAft>
              <a:buClr>
                <a:schemeClr val="accent3"/>
              </a:buClr>
              <a:buSzPts val="1600"/>
              <a:buFont typeface="Open Sans SemiBold"/>
              <a:buChar char="●"/>
            </a:pPr>
            <a:r>
              <a:rPr b="1" lang="en" sz="1600">
                <a:solidFill>
                  <a:schemeClr val="accent3"/>
                </a:solidFill>
                <a:latin typeface="Open Sans"/>
                <a:ea typeface="Open Sans"/>
                <a:cs typeface="Open Sans"/>
                <a:sym typeface="Open Sans"/>
              </a:rPr>
              <a:t>Frequency:</a:t>
            </a:r>
            <a:r>
              <a:rPr lang="en" sz="1600">
                <a:solidFill>
                  <a:schemeClr val="accent3"/>
                </a:solidFill>
                <a:latin typeface="Open Sans SemiBold"/>
                <a:ea typeface="Open Sans SemiBold"/>
                <a:cs typeface="Open Sans SemiBold"/>
                <a:sym typeface="Open Sans SemiBold"/>
              </a:rPr>
              <a:t> 1 - 3 times/week for 1-6 months</a:t>
            </a:r>
            <a:endParaRPr sz="1600">
              <a:latin typeface="Open Sans"/>
              <a:ea typeface="Open Sans"/>
              <a:cs typeface="Open Sans"/>
              <a:sym typeface="Open Sans"/>
            </a:endParaRPr>
          </a:p>
        </p:txBody>
      </p:sp>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Screener Survey</a:t>
            </a:r>
            <a:endParaRPr b="1">
              <a:solidFill>
                <a:schemeClr val="accent3"/>
              </a:solidFill>
              <a:latin typeface="Open Sans"/>
              <a:ea typeface="Open Sans"/>
              <a:cs typeface="Open Sans"/>
              <a:sym typeface="Open Sans"/>
            </a:endParaRPr>
          </a:p>
        </p:txBody>
      </p:sp>
      <p:sp>
        <p:nvSpPr>
          <p:cNvPr id="79" name="Google Shape;79;p15"/>
          <p:cNvSpPr txBox="1"/>
          <p:nvPr/>
        </p:nvSpPr>
        <p:spPr>
          <a:xfrm>
            <a:off x="5871050" y="4568875"/>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Light"/>
                <a:ea typeface="Open Sans Light"/>
                <a:cs typeface="Open Sans Light"/>
                <a:sym typeface="Open Sans Light"/>
              </a:rPr>
              <a:t>Choi | McFarlane | Rider | Tobias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49025" y="38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User Interviews</a:t>
            </a:r>
            <a:endParaRPr b="1">
              <a:solidFill>
                <a:schemeClr val="accent3"/>
              </a:solidFill>
              <a:latin typeface="Open Sans"/>
              <a:ea typeface="Open Sans"/>
              <a:cs typeface="Open Sans"/>
              <a:sym typeface="Open Sans"/>
            </a:endParaRPr>
          </a:p>
        </p:txBody>
      </p:sp>
      <p:sp>
        <p:nvSpPr>
          <p:cNvPr id="85" name="Google Shape;85;p16"/>
          <p:cNvSpPr txBox="1"/>
          <p:nvPr>
            <p:ph idx="1" type="body"/>
          </p:nvPr>
        </p:nvSpPr>
        <p:spPr>
          <a:xfrm>
            <a:off x="511438" y="1041200"/>
            <a:ext cx="4260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6"/>
                </a:solidFill>
                <a:latin typeface="Open Sans"/>
                <a:ea typeface="Open Sans"/>
                <a:cs typeface="Open Sans"/>
                <a:sym typeface="Open Sans"/>
              </a:rPr>
              <a:t>Clinic Experience</a:t>
            </a:r>
            <a:endParaRPr b="1" sz="1600">
              <a:solidFill>
                <a:schemeClr val="accent6"/>
              </a:solidFill>
              <a:latin typeface="Open Sans"/>
              <a:ea typeface="Open Sans"/>
              <a:cs typeface="Open Sans"/>
              <a:sym typeface="Open Sans"/>
            </a:endParaRPr>
          </a:p>
          <a:p>
            <a:pPr indent="0" lvl="0" marL="0" rtl="0" algn="l">
              <a:lnSpc>
                <a:spcPct val="100000"/>
              </a:lnSpc>
              <a:spcBef>
                <a:spcPts val="1600"/>
              </a:spcBef>
              <a:spcAft>
                <a:spcPts val="0"/>
              </a:spcAft>
              <a:buNone/>
            </a:pPr>
            <a:r>
              <a:rPr lang="en" sz="1600">
                <a:solidFill>
                  <a:schemeClr val="accent3"/>
                </a:solidFill>
                <a:latin typeface="Open Sans SemiBold"/>
                <a:ea typeface="Open Sans SemiBold"/>
                <a:cs typeface="Open Sans SemiBold"/>
                <a:sym typeface="Open Sans SemiBold"/>
              </a:rPr>
              <a:t>Staff was welcoming.</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None/>
            </a:pPr>
            <a:r>
              <a:rPr lang="en" sz="1600">
                <a:solidFill>
                  <a:schemeClr val="accent3"/>
                </a:solidFill>
                <a:latin typeface="Open Sans SemiBold"/>
                <a:ea typeface="Open Sans SemiBold"/>
                <a:cs typeface="Open Sans SemiBold"/>
                <a:sym typeface="Open Sans SemiBold"/>
              </a:rPr>
              <a:t>I found the clinic evaluation very informative.</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None/>
            </a:pPr>
            <a:r>
              <a:rPr lang="en" sz="1600">
                <a:solidFill>
                  <a:schemeClr val="accent3"/>
                </a:solidFill>
                <a:latin typeface="Open Sans SemiBold"/>
                <a:ea typeface="Open Sans SemiBold"/>
                <a:cs typeface="Open Sans SemiBold"/>
                <a:sym typeface="Open Sans SemiBold"/>
              </a:rPr>
              <a:t>3 had positive experiences.</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accent3"/>
              </a:solidFill>
              <a:latin typeface="Open Sans SemiBold"/>
              <a:ea typeface="Open Sans SemiBold"/>
              <a:cs typeface="Open Sans SemiBold"/>
              <a:sym typeface="Open Sans SemiBold"/>
            </a:endParaRPr>
          </a:p>
          <a:p>
            <a:pPr indent="0" lvl="0" marL="0" rtl="0" algn="l">
              <a:lnSpc>
                <a:spcPct val="100000"/>
              </a:lnSpc>
              <a:spcBef>
                <a:spcPts val="0"/>
              </a:spcBef>
              <a:spcAft>
                <a:spcPts val="0"/>
              </a:spcAft>
              <a:buClr>
                <a:schemeClr val="dk1"/>
              </a:buClr>
              <a:buSzPts val="1100"/>
              <a:buFont typeface="Arial"/>
              <a:buNone/>
            </a:pPr>
            <a:r>
              <a:rPr lang="en" sz="1600">
                <a:solidFill>
                  <a:schemeClr val="accent3"/>
                </a:solidFill>
                <a:latin typeface="Open Sans SemiBold"/>
                <a:ea typeface="Open Sans SemiBold"/>
                <a:cs typeface="Open Sans SemiBold"/>
                <a:sym typeface="Open Sans SemiBold"/>
              </a:rPr>
              <a:t>I received exercise printouts.</a:t>
            </a:r>
            <a:r>
              <a:rPr lang="en" sz="1600">
                <a:solidFill>
                  <a:schemeClr val="dk1"/>
                </a:solidFill>
              </a:rPr>
              <a:t>	</a:t>
            </a:r>
            <a:endParaRPr sz="1600">
              <a:solidFill>
                <a:schemeClr val="accent3"/>
              </a:solidFill>
              <a:latin typeface="Open Sans SemiBold"/>
              <a:ea typeface="Open Sans SemiBold"/>
              <a:cs typeface="Open Sans SemiBold"/>
              <a:sym typeface="Open Sans SemiBold"/>
            </a:endParaRPr>
          </a:p>
        </p:txBody>
      </p:sp>
      <p:sp>
        <p:nvSpPr>
          <p:cNvPr id="86" name="Google Shape;86;p16"/>
          <p:cNvSpPr txBox="1"/>
          <p:nvPr/>
        </p:nvSpPr>
        <p:spPr>
          <a:xfrm>
            <a:off x="6024975" y="4568875"/>
            <a:ext cx="30000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Light"/>
                <a:ea typeface="Open Sans Light"/>
                <a:cs typeface="Open Sans Light"/>
                <a:sym typeface="Open Sans Light"/>
              </a:rPr>
              <a:t>Choi | McFarlane | Rider | Tobias</a:t>
            </a:r>
            <a:endParaRPr>
              <a:solidFill>
                <a:schemeClr val="dk2"/>
              </a:solidFill>
              <a:latin typeface="Open Sans Light"/>
              <a:ea typeface="Open Sans Light"/>
              <a:cs typeface="Open Sans Light"/>
              <a:sym typeface="Open Sans Light"/>
            </a:endParaRPr>
          </a:p>
        </p:txBody>
      </p:sp>
      <p:sp>
        <p:nvSpPr>
          <p:cNvPr id="87" name="Google Shape;87;p16"/>
          <p:cNvSpPr txBox="1"/>
          <p:nvPr/>
        </p:nvSpPr>
        <p:spPr>
          <a:xfrm>
            <a:off x="4572000" y="1041200"/>
            <a:ext cx="4260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6"/>
                </a:solidFill>
                <a:latin typeface="Open Sans"/>
                <a:ea typeface="Open Sans"/>
                <a:cs typeface="Open Sans"/>
                <a:sym typeface="Open Sans"/>
              </a:rPr>
              <a:t>Home Experience</a:t>
            </a:r>
            <a:endParaRPr b="1" sz="1800">
              <a:solidFill>
                <a:schemeClr val="accent6"/>
              </a:solidFill>
              <a:latin typeface="Open Sans"/>
              <a:ea typeface="Open Sans"/>
              <a:cs typeface="Open Sans"/>
              <a:sym typeface="Open Sans"/>
            </a:endParaRPr>
          </a:p>
          <a:p>
            <a:pPr indent="0" lvl="0" marL="0" rtl="0" algn="l">
              <a:spcBef>
                <a:spcPts val="1600"/>
              </a:spcBef>
              <a:spcAft>
                <a:spcPts val="0"/>
              </a:spcAft>
              <a:buNone/>
            </a:pPr>
            <a:r>
              <a:rPr lang="en" sz="1600">
                <a:solidFill>
                  <a:schemeClr val="accent3"/>
                </a:solidFill>
                <a:latin typeface="Open Sans SemiBold"/>
                <a:ea typeface="Open Sans SemiBold"/>
                <a:cs typeface="Open Sans SemiBold"/>
                <a:sym typeface="Open Sans SemiBold"/>
              </a:rPr>
              <a:t>I had no support.</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rPr lang="en" sz="1600">
                <a:solidFill>
                  <a:schemeClr val="accent3"/>
                </a:solidFill>
                <a:latin typeface="Open Sans SemiBold"/>
                <a:ea typeface="Open Sans SemiBold"/>
                <a:cs typeface="Open Sans SemiBold"/>
                <a:sym typeface="Open Sans SemiBold"/>
              </a:rPr>
              <a:t>I received no feedback or progress update.</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rPr lang="en" sz="1600">
                <a:solidFill>
                  <a:schemeClr val="accent3"/>
                </a:solidFill>
                <a:latin typeface="Open Sans SemiBold"/>
                <a:ea typeface="Open Sans SemiBold"/>
                <a:cs typeface="Open Sans SemiBold"/>
                <a:sym typeface="Open Sans SemiBold"/>
              </a:rPr>
              <a:t>I couldn’t follow my progress at home.</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600">
              <a:solidFill>
                <a:schemeClr val="accent3"/>
              </a:solidFill>
              <a:latin typeface="Open Sans SemiBold"/>
              <a:ea typeface="Open Sans SemiBold"/>
              <a:cs typeface="Open Sans SemiBold"/>
              <a:sym typeface="Open Sans SemiBold"/>
            </a:endParaRPr>
          </a:p>
          <a:p>
            <a:pPr indent="0" lvl="0" marL="0" rtl="0" algn="l">
              <a:spcBef>
                <a:spcPts val="0"/>
              </a:spcBef>
              <a:spcAft>
                <a:spcPts val="0"/>
              </a:spcAft>
              <a:buNone/>
            </a:pPr>
            <a:r>
              <a:rPr lang="en" sz="1600">
                <a:solidFill>
                  <a:schemeClr val="accent3"/>
                </a:solidFill>
                <a:latin typeface="Open Sans SemiBold"/>
                <a:ea typeface="Open Sans SemiBold"/>
                <a:cs typeface="Open Sans SemiBold"/>
                <a:sym typeface="Open Sans SemiBold"/>
              </a:rPr>
              <a:t>I was unsure if I was doing them correctly, so I stopped exercises and didn’t improve.</a:t>
            </a:r>
            <a:endParaRPr b="1" sz="1600">
              <a:solidFill>
                <a:schemeClr val="dk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9246349" cy="5209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325"/>
            <a:ext cx="9143998" cy="523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Problem Statement</a:t>
            </a:r>
            <a:endParaRPr b="1">
              <a:solidFill>
                <a:schemeClr val="accent3"/>
              </a:solidFill>
              <a:latin typeface="Open Sans"/>
              <a:ea typeface="Open Sans"/>
              <a:cs typeface="Open Sans"/>
              <a:sym typeface="Open Sans"/>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accent3"/>
                </a:solidFill>
                <a:latin typeface="Open Sans"/>
                <a:ea typeface="Open Sans"/>
                <a:cs typeface="Open Sans"/>
                <a:sym typeface="Open Sans"/>
              </a:rPr>
              <a:t>Physical therapy patients often struggle to complete their prescribed regimen at home. </a:t>
            </a:r>
            <a:endParaRPr>
              <a:solidFill>
                <a:schemeClr val="accent3"/>
              </a:solidFill>
              <a:latin typeface="Open Sans"/>
              <a:ea typeface="Open Sans"/>
              <a:cs typeface="Open Sans"/>
              <a:sym typeface="Open Sans"/>
            </a:endParaRPr>
          </a:p>
          <a:p>
            <a:pPr indent="0" lvl="0" marL="0" rtl="0" algn="just">
              <a:lnSpc>
                <a:spcPct val="100000"/>
              </a:lnSpc>
              <a:spcBef>
                <a:spcPts val="0"/>
              </a:spcBef>
              <a:spcAft>
                <a:spcPts val="0"/>
              </a:spcAft>
              <a:buNone/>
            </a:pPr>
            <a:r>
              <a:t/>
            </a:r>
            <a:endParaRPr>
              <a:solidFill>
                <a:schemeClr val="accent3"/>
              </a:solidFill>
              <a:latin typeface="Open Sans"/>
              <a:ea typeface="Open Sans"/>
              <a:cs typeface="Open Sans"/>
              <a:sym typeface="Open Sans"/>
            </a:endParaRPr>
          </a:p>
          <a:p>
            <a:pPr indent="0" lvl="0" marL="0" rtl="0" algn="just">
              <a:lnSpc>
                <a:spcPct val="100000"/>
              </a:lnSpc>
              <a:spcBef>
                <a:spcPts val="0"/>
              </a:spcBef>
              <a:spcAft>
                <a:spcPts val="0"/>
              </a:spcAft>
              <a:buNone/>
            </a:pPr>
            <a:r>
              <a:rPr lang="en">
                <a:solidFill>
                  <a:schemeClr val="accent3"/>
                </a:solidFill>
                <a:latin typeface="Open Sans"/>
                <a:ea typeface="Open Sans"/>
                <a:cs typeface="Open Sans"/>
                <a:sym typeface="Open Sans"/>
              </a:rPr>
              <a:t>Jean recently injured herself at work. At the clinic, the physical therapist gives her clear instructions and support. However, at home, she is unsure of what to do when performing the prescribed regimen.</a:t>
            </a:r>
            <a:endParaRPr>
              <a:solidFill>
                <a:schemeClr val="accent3"/>
              </a:solidFill>
              <a:latin typeface="Open Sans"/>
              <a:ea typeface="Open Sans"/>
              <a:cs typeface="Open Sans"/>
              <a:sym typeface="Open Sans"/>
            </a:endParaRPr>
          </a:p>
          <a:p>
            <a:pPr indent="0" lvl="0" marL="0" rtl="0" algn="just">
              <a:lnSpc>
                <a:spcPct val="100000"/>
              </a:lnSpc>
              <a:spcBef>
                <a:spcPts val="0"/>
              </a:spcBef>
              <a:spcAft>
                <a:spcPts val="0"/>
              </a:spcAft>
              <a:buNone/>
            </a:pPr>
            <a:r>
              <a:t/>
            </a:r>
            <a:endParaRPr>
              <a:solidFill>
                <a:schemeClr val="accent3"/>
              </a:solidFill>
              <a:latin typeface="Open Sans"/>
              <a:ea typeface="Open Sans"/>
              <a:cs typeface="Open Sans"/>
              <a:sym typeface="Open Sans"/>
            </a:endParaRPr>
          </a:p>
          <a:p>
            <a:pPr indent="0" lvl="0" marL="0" rtl="0" algn="just">
              <a:lnSpc>
                <a:spcPct val="100000"/>
              </a:lnSpc>
              <a:spcBef>
                <a:spcPts val="0"/>
              </a:spcBef>
              <a:spcAft>
                <a:spcPts val="0"/>
              </a:spcAft>
              <a:buNone/>
            </a:pPr>
            <a:r>
              <a:rPr b="1" lang="en">
                <a:solidFill>
                  <a:schemeClr val="accent3"/>
                </a:solidFill>
                <a:latin typeface="Open Sans"/>
                <a:ea typeface="Open Sans"/>
                <a:cs typeface="Open Sans"/>
                <a:sym typeface="Open Sans"/>
              </a:rPr>
              <a:t>How might we provide Jean additional resources she needs to complete her at-home regimen successfully and track her progress?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
        <p:nvSpPr>
          <p:cNvPr id="104" name="Google Shape;104;p19"/>
          <p:cNvSpPr txBox="1"/>
          <p:nvPr/>
        </p:nvSpPr>
        <p:spPr>
          <a:xfrm>
            <a:off x="5664900" y="4633575"/>
            <a:ext cx="34791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idx="4294967295" type="title"/>
          </p:nvPr>
        </p:nvSpPr>
        <p:spPr>
          <a:xfrm>
            <a:off x="311700" y="31999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Competitive Matrix</a:t>
            </a:r>
            <a:endParaRPr b="1">
              <a:solidFill>
                <a:schemeClr val="accent3"/>
              </a:solidFill>
              <a:latin typeface="Open Sans"/>
              <a:ea typeface="Open Sans"/>
              <a:cs typeface="Open Sans"/>
              <a:sym typeface="Open Sans"/>
            </a:endParaRPr>
          </a:p>
        </p:txBody>
      </p:sp>
      <p:cxnSp>
        <p:nvCxnSpPr>
          <p:cNvPr id="110" name="Google Shape;110;p20"/>
          <p:cNvCxnSpPr/>
          <p:nvPr/>
        </p:nvCxnSpPr>
        <p:spPr>
          <a:xfrm>
            <a:off x="1583425" y="2776933"/>
            <a:ext cx="5984700" cy="6600"/>
          </a:xfrm>
          <a:prstGeom prst="straightConnector1">
            <a:avLst/>
          </a:prstGeom>
          <a:noFill/>
          <a:ln cap="flat" cmpd="sng" w="9525">
            <a:solidFill>
              <a:srgbClr val="000000"/>
            </a:solidFill>
            <a:prstDash val="solid"/>
            <a:round/>
            <a:headEnd len="med" w="med" type="none"/>
            <a:tailEnd len="med" w="med" type="none"/>
          </a:ln>
        </p:spPr>
      </p:cxnSp>
      <p:cxnSp>
        <p:nvCxnSpPr>
          <p:cNvPr id="111" name="Google Shape;111;p20"/>
          <p:cNvCxnSpPr/>
          <p:nvPr/>
        </p:nvCxnSpPr>
        <p:spPr>
          <a:xfrm flipH="1">
            <a:off x="4567654" y="1195177"/>
            <a:ext cx="4800" cy="3170100"/>
          </a:xfrm>
          <a:prstGeom prst="straightConnector1">
            <a:avLst/>
          </a:prstGeom>
          <a:noFill/>
          <a:ln cap="flat" cmpd="sng" w="9525">
            <a:solidFill>
              <a:srgbClr val="000000"/>
            </a:solidFill>
            <a:prstDash val="solid"/>
            <a:round/>
            <a:headEnd len="med" w="med" type="none"/>
            <a:tailEnd len="med" w="med" type="none"/>
          </a:ln>
        </p:spPr>
      </p:cxnSp>
      <p:sp>
        <p:nvSpPr>
          <p:cNvPr id="112" name="Google Shape;112;p20"/>
          <p:cNvSpPr txBox="1"/>
          <p:nvPr/>
        </p:nvSpPr>
        <p:spPr>
          <a:xfrm rot="-5400000">
            <a:off x="642825" y="2605999"/>
            <a:ext cx="1388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PT involved</a:t>
            </a:r>
            <a:endParaRPr/>
          </a:p>
        </p:txBody>
      </p:sp>
      <p:sp>
        <p:nvSpPr>
          <p:cNvPr id="113" name="Google Shape;113;p20"/>
          <p:cNvSpPr txBox="1"/>
          <p:nvPr/>
        </p:nvSpPr>
        <p:spPr>
          <a:xfrm rot="5400000">
            <a:off x="7045325" y="2604049"/>
            <a:ext cx="15426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PT not involved</a:t>
            </a:r>
            <a:endParaRPr/>
          </a:p>
        </p:txBody>
      </p:sp>
      <p:sp>
        <p:nvSpPr>
          <p:cNvPr id="114" name="Google Shape;114;p20"/>
          <p:cNvSpPr txBox="1"/>
          <p:nvPr/>
        </p:nvSpPr>
        <p:spPr>
          <a:xfrm>
            <a:off x="3904861" y="892700"/>
            <a:ext cx="13419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Personalized</a:t>
            </a:r>
            <a:endParaRPr/>
          </a:p>
        </p:txBody>
      </p:sp>
      <p:sp>
        <p:nvSpPr>
          <p:cNvPr id="115" name="Google Shape;115;p20"/>
          <p:cNvSpPr txBox="1"/>
          <p:nvPr/>
        </p:nvSpPr>
        <p:spPr>
          <a:xfrm>
            <a:off x="3904861" y="4368717"/>
            <a:ext cx="1341900" cy="30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Generic</a:t>
            </a:r>
            <a:endParaRPr/>
          </a:p>
        </p:txBody>
      </p:sp>
      <p:sp>
        <p:nvSpPr>
          <p:cNvPr id="116" name="Google Shape;116;p20"/>
          <p:cNvSpPr txBox="1"/>
          <p:nvPr/>
        </p:nvSpPr>
        <p:spPr>
          <a:xfrm>
            <a:off x="2126437" y="2191950"/>
            <a:ext cx="1180200" cy="2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MedBridge GO </a:t>
            </a:r>
            <a:br>
              <a:rPr lang="en" sz="1100"/>
            </a:br>
            <a:r>
              <a:rPr lang="en" sz="1100"/>
              <a:t>for Patients</a:t>
            </a:r>
            <a:endParaRPr sz="1100"/>
          </a:p>
        </p:txBody>
      </p:sp>
      <p:sp>
        <p:nvSpPr>
          <p:cNvPr id="117" name="Google Shape;117;p20"/>
          <p:cNvSpPr txBox="1"/>
          <p:nvPr/>
        </p:nvSpPr>
        <p:spPr>
          <a:xfrm>
            <a:off x="2551898" y="2579771"/>
            <a:ext cx="819300" cy="2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Physera</a:t>
            </a:r>
            <a:endParaRPr sz="1100"/>
          </a:p>
        </p:txBody>
      </p:sp>
      <p:sp>
        <p:nvSpPr>
          <p:cNvPr id="118" name="Google Shape;118;p20"/>
          <p:cNvSpPr txBox="1"/>
          <p:nvPr/>
        </p:nvSpPr>
        <p:spPr>
          <a:xfrm>
            <a:off x="7031129" y="2361150"/>
            <a:ext cx="537000" cy="2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Kaia</a:t>
            </a:r>
            <a:endParaRPr sz="1100"/>
          </a:p>
        </p:txBody>
      </p:sp>
      <p:sp>
        <p:nvSpPr>
          <p:cNvPr id="119" name="Google Shape;119;p20"/>
          <p:cNvSpPr/>
          <p:nvPr/>
        </p:nvSpPr>
        <p:spPr>
          <a:xfrm>
            <a:off x="2082855" y="2151120"/>
            <a:ext cx="112800" cy="112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2047749" y="1349063"/>
            <a:ext cx="183000" cy="183000"/>
          </a:xfrm>
          <a:prstGeom prst="ellipse">
            <a:avLst/>
          </a:prstGeom>
          <a:solidFill>
            <a:srgbClr val="3679B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2499230" y="2628670"/>
            <a:ext cx="112800" cy="112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6981430" y="2410045"/>
            <a:ext cx="112800" cy="112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0"/>
          <p:cNvPicPr preferRelativeResize="0"/>
          <p:nvPr/>
        </p:nvPicPr>
        <p:blipFill>
          <a:blip r:embed="rId3">
            <a:alphaModFix/>
          </a:blip>
          <a:stretch>
            <a:fillRect/>
          </a:stretch>
        </p:blipFill>
        <p:spPr>
          <a:xfrm>
            <a:off x="2297975" y="1267225"/>
            <a:ext cx="1180201" cy="3467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Our Platform &amp; Partner</a:t>
            </a:r>
            <a:endParaRPr b="1">
              <a:solidFill>
                <a:schemeClr val="accent3"/>
              </a:solidFill>
              <a:latin typeface="Open Sans"/>
              <a:ea typeface="Open Sans"/>
              <a:cs typeface="Open Sans"/>
              <a:sym typeface="Open Sans"/>
            </a:endParaRPr>
          </a:p>
        </p:txBody>
      </p:sp>
      <p:pic>
        <p:nvPicPr>
          <p:cNvPr id="129" name="Google Shape;129;p21"/>
          <p:cNvPicPr preferRelativeResize="0"/>
          <p:nvPr/>
        </p:nvPicPr>
        <p:blipFill>
          <a:blip r:embed="rId3">
            <a:alphaModFix/>
          </a:blip>
          <a:stretch>
            <a:fillRect/>
          </a:stretch>
        </p:blipFill>
        <p:spPr>
          <a:xfrm>
            <a:off x="1402638" y="1192337"/>
            <a:ext cx="2583025" cy="758825"/>
          </a:xfrm>
          <a:prstGeom prst="rect">
            <a:avLst/>
          </a:prstGeom>
          <a:noFill/>
          <a:ln>
            <a:noFill/>
          </a:ln>
        </p:spPr>
      </p:pic>
      <p:sp>
        <p:nvSpPr>
          <p:cNvPr id="130" name="Google Shape;130;p21"/>
          <p:cNvSpPr txBox="1"/>
          <p:nvPr>
            <p:ph idx="1" type="body"/>
          </p:nvPr>
        </p:nvSpPr>
        <p:spPr>
          <a:xfrm>
            <a:off x="5304100" y="2090000"/>
            <a:ext cx="3693000" cy="142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latin typeface="Open Sans"/>
                <a:ea typeface="Open Sans"/>
                <a:cs typeface="Open Sans"/>
                <a:sym typeface="Open Sans"/>
              </a:rPr>
              <a:t>A </a:t>
            </a:r>
            <a:r>
              <a:rPr b="1" lang="en">
                <a:solidFill>
                  <a:schemeClr val="accent3"/>
                </a:solidFill>
                <a:latin typeface="Open Sans"/>
                <a:ea typeface="Open Sans"/>
                <a:cs typeface="Open Sans"/>
                <a:sym typeface="Open Sans"/>
              </a:rPr>
              <a:t>physical therapist-focused</a:t>
            </a:r>
            <a:r>
              <a:rPr lang="en">
                <a:solidFill>
                  <a:schemeClr val="accent3"/>
                </a:solidFill>
                <a:latin typeface="Open Sans"/>
                <a:ea typeface="Open Sans"/>
                <a:cs typeface="Open Sans"/>
                <a:sym typeface="Open Sans"/>
              </a:rPr>
              <a:t> software provider with over 40% market share in the outpatient rehab space.</a:t>
            </a:r>
            <a:endParaRPr>
              <a:solidFill>
                <a:srgbClr val="000000"/>
              </a:solidFill>
              <a:latin typeface="Open Sans"/>
              <a:ea typeface="Open Sans"/>
              <a:cs typeface="Open Sans"/>
              <a:sym typeface="Open Sans"/>
            </a:endParaRPr>
          </a:p>
        </p:txBody>
      </p:sp>
      <p:pic>
        <p:nvPicPr>
          <p:cNvPr id="131" name="Google Shape;131;p21"/>
          <p:cNvPicPr preferRelativeResize="0"/>
          <p:nvPr/>
        </p:nvPicPr>
        <p:blipFill>
          <a:blip r:embed="rId4">
            <a:alphaModFix/>
          </a:blip>
          <a:stretch>
            <a:fillRect/>
          </a:stretch>
        </p:blipFill>
        <p:spPr>
          <a:xfrm>
            <a:off x="5769550" y="1205862"/>
            <a:ext cx="2762100" cy="884125"/>
          </a:xfrm>
          <a:prstGeom prst="rect">
            <a:avLst/>
          </a:prstGeom>
          <a:noFill/>
          <a:ln>
            <a:noFill/>
          </a:ln>
        </p:spPr>
      </p:pic>
      <p:sp>
        <p:nvSpPr>
          <p:cNvPr id="132" name="Google Shape;132;p21"/>
          <p:cNvSpPr txBox="1"/>
          <p:nvPr>
            <p:ph idx="1" type="body"/>
          </p:nvPr>
        </p:nvSpPr>
        <p:spPr>
          <a:xfrm>
            <a:off x="311700" y="2090000"/>
            <a:ext cx="4764900" cy="25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Open Sans"/>
                <a:ea typeface="Open Sans"/>
                <a:cs typeface="Open Sans"/>
                <a:sym typeface="Open Sans"/>
              </a:rPr>
              <a:t>A </a:t>
            </a:r>
            <a:r>
              <a:rPr b="1" lang="en">
                <a:solidFill>
                  <a:schemeClr val="accent3"/>
                </a:solidFill>
                <a:latin typeface="Open Sans"/>
                <a:ea typeface="Open Sans"/>
                <a:cs typeface="Open Sans"/>
                <a:sym typeface="Open Sans"/>
              </a:rPr>
              <a:t>patient-focused</a:t>
            </a:r>
            <a:r>
              <a:rPr lang="en">
                <a:solidFill>
                  <a:schemeClr val="accent3"/>
                </a:solidFill>
                <a:latin typeface="Open Sans"/>
                <a:ea typeface="Open Sans"/>
                <a:cs typeface="Open Sans"/>
                <a:sym typeface="Open Sans"/>
              </a:rPr>
              <a:t> native mobile app that helps users do their PT regimen at home successfully.</a:t>
            </a:r>
            <a:endParaRPr>
              <a:solidFill>
                <a:schemeClr val="accent3"/>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3"/>
              </a:solidFill>
              <a:latin typeface="Open Sans"/>
              <a:ea typeface="Open Sans"/>
              <a:cs typeface="Open Sans"/>
              <a:sym typeface="Open Sans"/>
            </a:endParaRPr>
          </a:p>
          <a:p>
            <a:pPr indent="0" lvl="0" marL="0" rtl="0" algn="l">
              <a:spcBef>
                <a:spcPts val="0"/>
              </a:spcBef>
              <a:spcAft>
                <a:spcPts val="0"/>
              </a:spcAft>
              <a:buNone/>
            </a:pPr>
            <a:r>
              <a:rPr lang="en">
                <a:solidFill>
                  <a:schemeClr val="accent3"/>
                </a:solidFill>
                <a:latin typeface="Open Sans"/>
                <a:ea typeface="Open Sans"/>
                <a:cs typeface="Open Sans"/>
                <a:sym typeface="Open Sans"/>
              </a:rPr>
              <a:t>Thera has the following features:</a:t>
            </a:r>
            <a:endParaRPr>
              <a:solidFill>
                <a:schemeClr val="accent3"/>
              </a:solidFill>
              <a:latin typeface="Open Sans"/>
              <a:ea typeface="Open Sans"/>
              <a:cs typeface="Open Sans"/>
              <a:sym typeface="Open Sans"/>
            </a:endParaRPr>
          </a:p>
          <a:p>
            <a:pPr indent="-342900" lvl="0" marL="457200" rtl="0" algn="l">
              <a:spcBef>
                <a:spcPts val="0"/>
              </a:spcBef>
              <a:spcAft>
                <a:spcPts val="0"/>
              </a:spcAft>
              <a:buClr>
                <a:schemeClr val="accent3"/>
              </a:buClr>
              <a:buSzPts val="1800"/>
              <a:buFont typeface="Open Sans"/>
              <a:buChar char="●"/>
            </a:pPr>
            <a:r>
              <a:rPr lang="en">
                <a:solidFill>
                  <a:schemeClr val="accent3"/>
                </a:solidFill>
                <a:latin typeface="Open Sans"/>
                <a:ea typeface="Open Sans"/>
                <a:cs typeface="Open Sans"/>
                <a:sym typeface="Open Sans"/>
              </a:rPr>
              <a:t>Workout reminders</a:t>
            </a:r>
            <a:endParaRPr>
              <a:solidFill>
                <a:schemeClr val="accent3"/>
              </a:solidFill>
              <a:latin typeface="Open Sans"/>
              <a:ea typeface="Open Sans"/>
              <a:cs typeface="Open Sans"/>
              <a:sym typeface="Open Sans"/>
            </a:endParaRPr>
          </a:p>
          <a:p>
            <a:pPr indent="-342900" lvl="0" marL="457200" rtl="0" algn="l">
              <a:spcBef>
                <a:spcPts val="0"/>
              </a:spcBef>
              <a:spcAft>
                <a:spcPts val="0"/>
              </a:spcAft>
              <a:buClr>
                <a:schemeClr val="accent3"/>
              </a:buClr>
              <a:buSzPts val="1800"/>
              <a:buFont typeface="Open Sans"/>
              <a:buChar char="●"/>
            </a:pPr>
            <a:r>
              <a:rPr lang="en">
                <a:solidFill>
                  <a:schemeClr val="accent3"/>
                </a:solidFill>
                <a:latin typeface="Open Sans"/>
                <a:ea typeface="Open Sans"/>
                <a:cs typeface="Open Sans"/>
                <a:sym typeface="Open Sans"/>
              </a:rPr>
              <a:t>Personalized home exercise routines</a:t>
            </a:r>
            <a:endParaRPr>
              <a:solidFill>
                <a:schemeClr val="accent3"/>
              </a:solidFill>
              <a:latin typeface="Open Sans"/>
              <a:ea typeface="Open Sans"/>
              <a:cs typeface="Open Sans"/>
              <a:sym typeface="Open Sans"/>
            </a:endParaRPr>
          </a:p>
          <a:p>
            <a:pPr indent="-342900" lvl="0" marL="457200" rtl="0" algn="l">
              <a:spcBef>
                <a:spcPts val="0"/>
              </a:spcBef>
              <a:spcAft>
                <a:spcPts val="0"/>
              </a:spcAft>
              <a:buClr>
                <a:schemeClr val="accent3"/>
              </a:buClr>
              <a:buSzPts val="1800"/>
              <a:buFont typeface="Open Sans"/>
              <a:buChar char="●"/>
            </a:pPr>
            <a:r>
              <a:rPr lang="en">
                <a:solidFill>
                  <a:schemeClr val="accent3"/>
                </a:solidFill>
                <a:latin typeface="Open Sans"/>
                <a:ea typeface="Open Sans"/>
                <a:cs typeface="Open Sans"/>
                <a:sym typeface="Open Sans"/>
              </a:rPr>
              <a:t>Progress tracker.</a:t>
            </a:r>
            <a:endParaRPr>
              <a:solidFill>
                <a:schemeClr val="accent3"/>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3679B0"/>
      </a:accent1>
      <a:accent2>
        <a:srgbClr val="747819"/>
      </a:accent2>
      <a:accent3>
        <a:srgbClr val="154063"/>
      </a:accent3>
      <a:accent4>
        <a:srgbClr val="F5FC42"/>
      </a:accent4>
      <a:accent5>
        <a:srgbClr val="631C19"/>
      </a:accent5>
      <a:accent6>
        <a:srgbClr val="E36A30"/>
      </a:accent6>
      <a:hlink>
        <a:srgbClr val="631C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